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85" r:id="rId4"/>
    <p:sldId id="284" r:id="rId5"/>
    <p:sldId id="288" r:id="rId6"/>
    <p:sldId id="282" r:id="rId7"/>
    <p:sldId id="286" r:id="rId8"/>
    <p:sldId id="293" r:id="rId9"/>
    <p:sldId id="289" r:id="rId10"/>
    <p:sldId id="290" r:id="rId11"/>
    <p:sldId id="291" r:id="rId12"/>
    <p:sldId id="287" r:id="rId13"/>
    <p:sldId id="267" r:id="rId14"/>
  </p:sldIdLst>
  <p:sldSz cx="11161713" cy="6858000"/>
  <p:notesSz cx="6742113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29E"/>
    <a:srgbClr val="B3CE4F"/>
    <a:srgbClr val="006F3D"/>
    <a:srgbClr val="FFFFFF"/>
    <a:srgbClr val="E5DDCA"/>
    <a:srgbClr val="DAA1AB"/>
    <a:srgbClr val="006600"/>
    <a:srgbClr val="F8F328"/>
    <a:srgbClr val="C3030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6663" autoAdjust="0"/>
  </p:normalViewPr>
  <p:slideViewPr>
    <p:cSldViewPr snapToObjects="1">
      <p:cViewPr varScale="1">
        <p:scale>
          <a:sx n="75" d="100"/>
          <a:sy n="75" d="100"/>
        </p:scale>
        <p:origin x="1181" y="58"/>
      </p:cViewPr>
      <p:guideLst>
        <p:guide orient="horz" pos="2160"/>
        <p:guide pos="35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7543FB-8856-4424-9F4B-5E79FC6DE8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62D357A-549B-44A9-831B-7CD45BF258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97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B197A6-6DE6-435C-AA60-13CA7FEB05A3}" type="datetime1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F84D00F-CAE2-46F1-840D-C442C1CEFB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5AE48C5-515A-4B91-B24F-C02CCC74F7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22177CF-2BA9-481C-A745-92E8E194188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FC050-FE19-4A64-8940-5DA185D91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DE424-8959-4694-97E6-1F34F5411C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AF9D74-8782-45AE-8076-79C71002B692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15E39A-E1AE-4E94-8FE4-3458D35069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739775"/>
            <a:ext cx="60277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43F9A7-01CC-4821-BE11-5FBBDF5C0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  <a:endParaRPr lang="fr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6D75-1D91-4F6F-B9DC-6E09B8A91D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AC98C-CE6F-45A7-ABFB-41D43122B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C3ECC1-BA5F-4E24-8227-2B881B3AC2C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622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ＭＳ Ｐゴシック" pitchFamily="-8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5953063-99F7-4B87-9793-9B90056A8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CC2E739-994F-4CF4-873C-480BB38B9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A0AF427-68FD-4D57-B737-681E4AF5C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744961-D300-4D8D-81F8-D7E932215D49}" type="slidenum">
              <a:rPr lang="fr-BE" altLang="en-US"/>
              <a:pPr eaLnBrk="1" hangingPunct="1"/>
              <a:t>1</a:t>
            </a:fld>
            <a:endParaRPr lang="fr-B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3000m²</a:t>
            </a:r>
            <a:r>
              <a:rPr lang="fr-BE" dirty="0"/>
              <a:t> - 70000 heures de travail 3 mondes (ville montagne campagne) – en construction la ville de Lyon et sa fête des lumières (60000 lumières) (70000 habitants)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10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708593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15€/</a:t>
            </a:r>
            <a:r>
              <a:rPr lang="fr-BE" dirty="0" err="1"/>
              <a:t>15Gb</a:t>
            </a:r>
            <a:r>
              <a:rPr lang="fr-BE" dirty="0"/>
              <a:t> ou 20€/</a:t>
            </a:r>
            <a:r>
              <a:rPr lang="fr-BE" dirty="0" err="1"/>
              <a:t>150Gb</a:t>
            </a:r>
            <a:r>
              <a:rPr lang="fr-BE" dirty="0"/>
              <a:t> | Vitesse </a:t>
            </a:r>
            <a:r>
              <a:rPr lang="fr-BE" dirty="0" err="1"/>
              <a:t>225Mbps</a:t>
            </a:r>
            <a:r>
              <a:rPr lang="fr-BE" dirty="0"/>
              <a:t> |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11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5529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-Prochaine ouverture le samedi 6 avril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-</a:t>
            </a:r>
            <a:r>
              <a:rPr lang="fr-BE" sz="1200"/>
              <a:t>Demander petit </a:t>
            </a:r>
            <a:r>
              <a:rPr lang="fr-BE" sz="1200" dirty="0"/>
              <a:t>c</a:t>
            </a:r>
            <a:r>
              <a:rPr lang="fr-BE" sz="1200"/>
              <a:t>ompte </a:t>
            </a:r>
            <a:r>
              <a:rPr lang="fr-BE" sz="1200" dirty="0"/>
              <a:t>rendu de la réunion du 2 mars à Serge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12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237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13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4012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Si des membres veulent développer/apprendre un sujet</a:t>
            </a:r>
          </a:p>
          <a:p>
            <a:r>
              <a:rPr lang="fr-BE" dirty="0"/>
              <a:t>Si quelqu’un veut présenter un atelier ou autre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2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886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Présentation, Echelle?, Réseau Person.? , Comment connu club? Parrainage?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3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13696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Le point par Philippe et Thomas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71585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/>
              <a:t>Participation via la boite aux idées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5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4315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schemeClr val="bg1"/>
                </a:solidFill>
              </a:rPr>
              <a:t>(½ panneau de bois multiplex </a:t>
            </a:r>
            <a:r>
              <a:rPr lang="fr-BE" dirty="0" err="1">
                <a:solidFill>
                  <a:schemeClr val="bg1"/>
                </a:solidFill>
              </a:rPr>
              <a:t>12mm</a:t>
            </a:r>
            <a:r>
              <a:rPr lang="fr-BE" dirty="0">
                <a:solidFill>
                  <a:schemeClr val="bg1"/>
                </a:solidFill>
              </a:rPr>
              <a:t>, pieds en bois, vis de réglage 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>
                <a:solidFill>
                  <a:schemeClr val="bg1"/>
                </a:solidFill>
              </a:rPr>
              <a:t>Visseuse, Marteau, papier de verre,…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6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03680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7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22165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ＭＳ Ｐゴシック" pitchFamily="-83" charset="-128"/>
              <a:cs typeface="ＭＳ Ｐゴシック" pitchFamily="-83" charset="-128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ECC1-BA5F-4E24-8227-2B881B3AC2CE}" type="slidenum">
              <a:rPr kumimoji="0" lang="fr-B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1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ECC1-BA5F-4E24-8227-2B881B3AC2CE}" type="slidenum">
              <a:rPr lang="fr-BE" altLang="en-US" smtClean="0"/>
              <a:pPr/>
              <a:t>9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8072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130429"/>
            <a:ext cx="9179799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3886200"/>
            <a:ext cx="755983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FA46-883B-4EF2-A88E-79110788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BDC5-CF2A-4DBD-AD11-7B2B74529D87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C89AF-1E5B-4303-A51E-30769342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7479-6D0F-449B-BB7B-CBF2C084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FEC08-C376-4C97-A010-307B653FC2EF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85659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1621-31AD-46B4-9418-166574F6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2D76-9AD4-4C0E-8ACE-2FFD9D9847D3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611A-4335-402A-AB20-9FE06733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640B9-A7B0-43E6-822E-729D8135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D7EA-DB1F-460A-B5E3-99ABBE341B8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6711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828" y="274641"/>
            <a:ext cx="2429947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88" y="274641"/>
            <a:ext cx="7109844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794D-1BD5-477E-A6BF-60047CBE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8166-3511-4EC1-8767-D004D5B227F2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F517-4E2F-40C2-BE5C-B1AC65CA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D387-9129-4479-904A-F4A01C58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371A0-6436-4F6D-9B3F-EE0F5BB2C541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643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988" y="274639"/>
            <a:ext cx="9719787" cy="5851525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2F09F7-B515-42D0-BA22-56E9D74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9DB0-37EC-490E-B70F-3F3D168DAD76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3662DC-0129-4B17-8025-7D747AE8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51F991-8CD3-4CAA-BE69-CAFF55E3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2BD88-D603-4F9D-AD9F-709EB369D117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090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9720263" cy="1143000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600200"/>
            <a:ext cx="4783138" cy="4525963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75288" y="1600200"/>
            <a:ext cx="4784725" cy="2185988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75288" y="3938588"/>
            <a:ext cx="4784725" cy="2187575"/>
          </a:xfrm>
        </p:spPr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9C0649E-E1FE-4889-9FCF-4F3AA307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69BB-932B-46E3-9250-1C5FFF21C786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10C471-7A29-4AA8-A02E-72A2C2B9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998AA2-ADDF-4E69-92B0-2C89F4C4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707B-E5F4-4DC7-A053-83BF8F9584DB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536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1CAFE-6C70-4FB9-B38F-1365D024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C5AA-25D1-4308-8FD5-216F3A9B7A58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F8F4C-1A5E-484B-BE09-75C9EEC5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5264-F222-46E1-9005-CC257D6D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A04F1-1E64-40E5-B7BD-3D4A24D10BE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1321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7" y="4406902"/>
            <a:ext cx="91797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07" y="2906713"/>
            <a:ext cx="9179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DF99-7A6B-4315-A337-A31D97CD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C2A6-6C31-4770-81CF-48497078B500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686A0-526E-477A-98AF-30D6158D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9819-8E9B-42A1-BD95-B7BD7B02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71179-1FAC-436B-9EEC-80183CEB301A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50908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88" y="1600202"/>
            <a:ext cx="47698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80" y="1600202"/>
            <a:ext cx="47698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EA8BB2-D1D8-45C8-9EB9-707856B2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1ED0-CD8F-4536-8898-4F6D18205EC5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022FB1-03CA-4786-9C17-9D3C0992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8DA6E-A315-4340-B690-9F685A12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87627-9721-4B0F-8F73-CF96A2C651B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8479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1535114"/>
            <a:ext cx="477177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88" y="2174875"/>
            <a:ext cx="47717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5" y="1535114"/>
            <a:ext cx="477364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5" y="2174875"/>
            <a:ext cx="47736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4B0449-12C2-463B-A668-DB96F759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03C8-23E5-416E-B7B5-C0EE080C1CBD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985340-67CE-4CC4-8314-772E6393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1C6D56-0ADB-4932-9C20-91CAA49D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10AB0-B42C-424D-B5A6-CC10BA1D8B5E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416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8CDABF-0C75-4F87-9C08-842664FD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26EC-5B94-458F-899E-EA3585ED2301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1E14F4-BC42-4817-BE5B-F8666CD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FBF72-DEF3-4E5F-86CF-9BA830C9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EDDA-0CB0-4D23-85EB-FEB307C15D46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59871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221DB8-5EF5-4C61-BF13-D4044261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85CC-DEC6-443B-AD09-727B7189C332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7C307D-24C5-42EC-A6B6-B12EFCD7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E08DF5-45FE-4E5E-A2F4-A36A4B4A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0EEF9-6766-4570-832F-D3D11FFE63B0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71540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3" y="273050"/>
            <a:ext cx="355304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07" y="273054"/>
            <a:ext cx="60373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3" y="1435103"/>
            <a:ext cx="355304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818C25-F681-40B6-9BAA-73D2C496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ACD4-B029-4BCA-AC0A-F21435CBE1A2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703DA7-F98B-4B49-A82B-348C24D2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CE93AB-6199-4789-BD6D-74D578D3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7223D-F31A-4478-90C3-F3F0D064DB65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44955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29" y="4800602"/>
            <a:ext cx="647985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29" y="612775"/>
            <a:ext cx="647985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29" y="5367340"/>
            <a:ext cx="647985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651CD-4CDA-4C02-A11E-9074C1A2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81EE-D761-4408-8973-29F7B1853E8E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363766-E2C7-44B8-8DA2-523F322E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67B094-4CD3-44A9-BCCD-A47D1E47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326B6-A8E8-4AA9-AF8E-532C35800F1D}" type="slidenum">
              <a:rPr lang="fr-BE" altLang="en-US"/>
              <a:pPr/>
              <a:t>‹N°›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23259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068C1B-336D-4874-9A52-4EF5834D2C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10047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Click to edit Master title style</a:t>
            </a:r>
            <a:endParaRPr lang="fr-B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4A257C-7416-4F5A-820B-132AA1664F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10047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Click to edit Master text styles</a:t>
            </a:r>
          </a:p>
          <a:p>
            <a:pPr lvl="1"/>
            <a:r>
              <a:rPr lang="nl-BE" altLang="en-US"/>
              <a:t>Second level</a:t>
            </a:r>
          </a:p>
          <a:p>
            <a:pPr lvl="2"/>
            <a:r>
              <a:rPr lang="nl-BE" altLang="en-US"/>
              <a:t>Third level</a:t>
            </a:r>
          </a:p>
          <a:p>
            <a:pPr lvl="3"/>
            <a:r>
              <a:rPr lang="nl-BE" altLang="en-US"/>
              <a:t>Fourth level</a:t>
            </a:r>
          </a:p>
          <a:p>
            <a:pPr lvl="4"/>
            <a:r>
              <a:rPr lang="nl-BE" altLang="en-US"/>
              <a:t>Fifth level</a:t>
            </a:r>
            <a:endParaRPr lang="fr-B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22DB-DB10-4F27-A248-79CEA2399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7213" y="6356350"/>
            <a:ext cx="2606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8AAC3C-3BCD-499A-8D32-9995F6804560}" type="datetime1">
              <a:rPr lang="en-US"/>
              <a:pPr>
                <a:defRPr/>
              </a:pPr>
              <a:t>4/23/2019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4EF9-F737-4867-8E6D-9D48FB878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175" y="6356350"/>
            <a:ext cx="35353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0A6C-7167-41CC-B586-BD1C2A812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97825" y="6356350"/>
            <a:ext cx="2606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FFDF93-87EA-48D7-B75A-B11AB26C0532}" type="slidenum">
              <a:rPr lang="fr-BE" altLang="en-US"/>
              <a:pPr/>
              <a:t>‹N°›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807E19C-F48E-4DCE-A544-D4775C874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40" y="188640"/>
            <a:ext cx="8696984" cy="1152127"/>
          </a:xfrm>
        </p:spPr>
        <p:txBody>
          <a:bodyPr/>
          <a:lstStyle/>
          <a:p>
            <a:pPr eaLnBrk="1" hangingPunct="1"/>
            <a:r>
              <a:rPr lang="fr-BE" altLang="en-US" sz="4000" dirty="0">
                <a:solidFill>
                  <a:srgbClr val="9D9894"/>
                </a:solidFill>
                <a:latin typeface="Blippo" pitchFamily="2" charset="0"/>
                <a:ea typeface="ＭＳ Ｐゴシック" panose="020B0600070205080204" pitchFamily="34" charset="-128"/>
              </a:rPr>
              <a:t>Réunion Mensuelle d’avril</a:t>
            </a:r>
          </a:p>
        </p:txBody>
      </p:sp>
      <p:pic>
        <p:nvPicPr>
          <p:cNvPr id="2051" name="Picture 3" descr="logo-asbl_ok.jpg">
            <a:extLst>
              <a:ext uri="{FF2B5EF4-FFF2-40B4-BE49-F238E27FC236}">
                <a16:creationId xmlns:a16="http://schemas.microsoft.com/office/drawing/2014/main" id="{EB7DEC9F-9757-40A4-A76E-C4191CEBB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71438"/>
            <a:ext cx="16176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ZoneTexte 2">
            <a:extLst>
              <a:ext uri="{FF2B5EF4-FFF2-40B4-BE49-F238E27FC236}">
                <a16:creationId xmlns:a16="http://schemas.microsoft.com/office/drawing/2014/main" id="{51504E30-FB3A-4B93-9C65-338A6D6B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516563"/>
            <a:ext cx="184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en-US" sz="100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802FA8-FBA9-4542-83E6-D9EE82A6F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33" y="1556792"/>
            <a:ext cx="10503343" cy="492406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9EC76E35-14F4-48AE-B657-92E50256B5D5}"/>
              </a:ext>
            </a:extLst>
          </p:cNvPr>
          <p:cNvSpPr/>
          <p:nvPr/>
        </p:nvSpPr>
        <p:spPr>
          <a:xfrm>
            <a:off x="8311522" y="3960632"/>
            <a:ext cx="1733815" cy="1329258"/>
          </a:xfrm>
          <a:prstGeom prst="ellipse">
            <a:avLst/>
          </a:prstGeom>
          <a:gradFill flip="none" rotWithShape="1">
            <a:gsLst>
              <a:gs pos="0">
                <a:srgbClr val="B3CE4F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C9B40B-59CD-4083-8644-D8B4B33E6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8" y="4185566"/>
            <a:ext cx="3096343" cy="262371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B55250B-0461-4307-91A1-FDDC6E437C7E}"/>
              </a:ext>
            </a:extLst>
          </p:cNvPr>
          <p:cNvSpPr txBox="1"/>
          <p:nvPr/>
        </p:nvSpPr>
        <p:spPr>
          <a:xfrm>
            <a:off x="972344" y="958887"/>
            <a:ext cx="10585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002060"/>
                </a:solidFill>
              </a:rPr>
              <a:t>Le </a:t>
            </a:r>
            <a:r>
              <a:rPr lang="fr-BE" sz="2400" dirty="0" err="1">
                <a:solidFill>
                  <a:srgbClr val="002060"/>
                </a:solidFill>
              </a:rPr>
              <a:t>RMM</a:t>
            </a:r>
            <a:r>
              <a:rPr lang="fr-BE" sz="2400" dirty="0">
                <a:solidFill>
                  <a:srgbClr val="002060"/>
                </a:solidFill>
              </a:rPr>
              <a:t> organise un voyage dans le plus grand parc animé de France.</a:t>
            </a:r>
          </a:p>
          <a:p>
            <a:endParaRPr lang="fr-BE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2060"/>
                </a:solidFill>
              </a:rPr>
              <a:t>Le voyage aura lieu les sam. 09 et dim. 10 novembre</a:t>
            </a:r>
            <a:br>
              <a:rPr lang="fr-BE" sz="2400" dirty="0">
                <a:solidFill>
                  <a:srgbClr val="002060"/>
                </a:solidFill>
              </a:rPr>
            </a:br>
            <a:r>
              <a:rPr lang="fr-BE" sz="2400" dirty="0">
                <a:solidFill>
                  <a:srgbClr val="002060"/>
                </a:solidFill>
              </a:rPr>
              <a:t> </a:t>
            </a:r>
            <a:r>
              <a:rPr lang="fr-BE" sz="2000" dirty="0">
                <a:solidFill>
                  <a:srgbClr val="002060"/>
                </a:solidFill>
              </a:rPr>
              <a:t>(date demandée à la société de transport, en attente de confirmation)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2060"/>
                </a:solidFill>
              </a:rPr>
              <a:t>L’offre comprend: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2060"/>
                </a:solidFill>
              </a:rPr>
              <a:t>Le trajet aller/retour en car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2060"/>
                </a:solidFill>
              </a:rPr>
              <a:t>L’entrée à </a:t>
            </a:r>
            <a:r>
              <a:rPr lang="fr-BE" sz="2400" dirty="0" err="1">
                <a:solidFill>
                  <a:srgbClr val="002060"/>
                </a:solidFill>
              </a:rPr>
              <a:t>MiniWorld</a:t>
            </a:r>
            <a:endParaRPr lang="en-GB" sz="2400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2060"/>
                </a:solidFill>
              </a:rPr>
              <a:t>La nuitée et petit déj. dans un hôtel 3*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rgbClr val="002060"/>
                </a:solidFill>
              </a:rPr>
              <a:t>Le repas du soir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5A6081-701F-4451-A806-55655B3195AC}"/>
              </a:ext>
            </a:extLst>
          </p:cNvPr>
          <p:cNvSpPr txBox="1"/>
          <p:nvPr/>
        </p:nvSpPr>
        <p:spPr>
          <a:xfrm>
            <a:off x="4644752" y="4200956"/>
            <a:ext cx="34943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2060"/>
                </a:solidFill>
              </a:rPr>
              <a:t>Le prix par personne</a:t>
            </a:r>
          </a:p>
          <a:p>
            <a:r>
              <a:rPr lang="fr-BE" dirty="0">
                <a:solidFill>
                  <a:srgbClr val="002060"/>
                </a:solidFill>
              </a:rPr>
              <a:t>(si minimum 20 participants)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5756E8-8DE4-42C2-8FE8-19A02FFC3165}"/>
              </a:ext>
            </a:extLst>
          </p:cNvPr>
          <p:cNvSpPr txBox="1"/>
          <p:nvPr/>
        </p:nvSpPr>
        <p:spPr>
          <a:xfrm>
            <a:off x="8427110" y="4185566"/>
            <a:ext cx="161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198€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8AD5B42-755E-48F4-8703-2FE211AB3F3A}"/>
              </a:ext>
            </a:extLst>
          </p:cNvPr>
          <p:cNvSpPr/>
          <p:nvPr/>
        </p:nvSpPr>
        <p:spPr>
          <a:xfrm>
            <a:off x="7021016" y="5334009"/>
            <a:ext cx="1733815" cy="1329258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48000">
                <a:srgbClr val="FFC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31A32E-C36B-4B8E-9322-AED51BCDA062}"/>
              </a:ext>
            </a:extLst>
          </p:cNvPr>
          <p:cNvSpPr txBox="1"/>
          <p:nvPr/>
        </p:nvSpPr>
        <p:spPr>
          <a:xfrm>
            <a:off x="7136604" y="5550331"/>
            <a:ext cx="161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181€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F1FAF9E-659D-4D6C-A18E-E549F4799E58}"/>
              </a:ext>
            </a:extLst>
          </p:cNvPr>
          <p:cNvSpPr txBox="1"/>
          <p:nvPr/>
        </p:nvSpPr>
        <p:spPr>
          <a:xfrm>
            <a:off x="3392187" y="5598528"/>
            <a:ext cx="34848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2060"/>
                </a:solidFill>
              </a:rPr>
              <a:t>Le prix par personne</a:t>
            </a:r>
          </a:p>
          <a:p>
            <a:r>
              <a:rPr lang="fr-BE" dirty="0">
                <a:solidFill>
                  <a:srgbClr val="002060"/>
                </a:solidFill>
              </a:rPr>
              <a:t>(si minimum 35 participants)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32B8EE-AF56-4680-86CD-CCFD95401AA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46000">
                <a:srgbClr val="00B050"/>
              </a:gs>
              <a:gs pos="100000">
                <a:srgbClr val="B3CE4F"/>
              </a:gs>
            </a:gsLst>
            <a:path path="circle">
              <a:fillToRect l="50000" t="130000" r="50000" b="-30000"/>
            </a:path>
            <a:tileRect/>
          </a:gradFill>
          <a:ln w="25400" cap="flat">
            <a:solidFill>
              <a:srgbClr val="F8F3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fr-BE" dirty="0">
                <a:solidFill>
                  <a:srgbClr val="006600"/>
                </a:solidFill>
                <a:latin typeface="Blippo" pitchFamily="2" charset="0"/>
              </a:rPr>
              <a:t>Voyage Organisé</a:t>
            </a:r>
            <a:endParaRPr lang="fr-BE" altLang="en-US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AB674-89E0-4404-A34F-5C62EAB191B6}"/>
              </a:ext>
            </a:extLst>
          </p:cNvPr>
          <p:cNvSpPr/>
          <p:nvPr/>
        </p:nvSpPr>
        <p:spPr>
          <a:xfrm>
            <a:off x="9262786" y="195590"/>
            <a:ext cx="1565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400" dirty="0">
                <a:solidFill>
                  <a:srgbClr val="006600"/>
                </a:solidFill>
              </a:rPr>
              <a:t>Responsable:</a:t>
            </a:r>
          </a:p>
          <a:p>
            <a:pPr algn="r"/>
            <a:r>
              <a:rPr lang="fr-BE" sz="1400" dirty="0">
                <a:solidFill>
                  <a:srgbClr val="006600"/>
                </a:solidFill>
              </a:rPr>
              <a:t> Jean-Claude 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BB31F-AB9F-4B80-9A8A-85BAE15BC7E0}"/>
              </a:ext>
            </a:extLst>
          </p:cNvPr>
          <p:cNvSpPr/>
          <p:nvPr/>
        </p:nvSpPr>
        <p:spPr>
          <a:xfrm>
            <a:off x="8646928" y="5557284"/>
            <a:ext cx="1974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BE" sz="1600" dirty="0">
                <a:solidFill>
                  <a:srgbClr val="002060"/>
                </a:solidFill>
              </a:rPr>
              <a:t>supplément </a:t>
            </a:r>
            <a:br>
              <a:rPr lang="fr-BE" sz="1600" dirty="0">
                <a:solidFill>
                  <a:srgbClr val="002060"/>
                </a:solidFill>
              </a:rPr>
            </a:br>
            <a:r>
              <a:rPr lang="fr-BE" sz="1600" dirty="0">
                <a:solidFill>
                  <a:srgbClr val="002060"/>
                </a:solidFill>
              </a:rPr>
              <a:t>pour chambre single</a:t>
            </a:r>
            <a:endParaRPr lang="fr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8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uiExpand="1" build="p"/>
      <p:bldP spid="8" grpId="0"/>
      <p:bldP spid="10" grpId="0"/>
      <p:bldP spid="12" grpId="0" animBg="1"/>
      <p:bldP spid="13" grpId="0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connexion internet&quot;">
            <a:extLst>
              <a:ext uri="{FF2B5EF4-FFF2-40B4-BE49-F238E27FC236}">
                <a16:creationId xmlns:a16="http://schemas.microsoft.com/office/drawing/2014/main" id="{E4F6FBC9-EE8D-43A1-A702-883F32462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68" y="188640"/>
            <a:ext cx="6214869" cy="34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3A573E-DEFD-4791-BFA1-4629AC25D3E1}"/>
              </a:ext>
            </a:extLst>
          </p:cNvPr>
          <p:cNvSpPr txBox="1"/>
          <p:nvPr/>
        </p:nvSpPr>
        <p:spPr>
          <a:xfrm>
            <a:off x="108248" y="38005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/>
                </a:solidFill>
              </a:rPr>
              <a:t>Demande de connexion internet au club</a:t>
            </a:r>
            <a:endParaRPr lang="en-GB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E1BC39-F7AD-4205-BDA7-C29F456567C3}"/>
              </a:ext>
            </a:extLst>
          </p:cNvPr>
          <p:cNvSpPr txBox="1"/>
          <p:nvPr/>
        </p:nvSpPr>
        <p:spPr>
          <a:xfrm>
            <a:off x="7021016" y="4941168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Budget la 1ère année : 300 €</a:t>
            </a:r>
          </a:p>
          <a:p>
            <a:pPr algn="ctr"/>
            <a:r>
              <a:rPr lang="fr-BE" dirty="0">
                <a:solidFill>
                  <a:srgbClr val="FF0000"/>
                </a:solidFill>
              </a:rPr>
              <a:t>Après : 240€/an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8E795-A5DE-4CB9-B50D-3CF9B343A2C7}"/>
              </a:ext>
            </a:extLst>
          </p:cNvPr>
          <p:cNvSpPr txBox="1"/>
          <p:nvPr/>
        </p:nvSpPr>
        <p:spPr>
          <a:xfrm>
            <a:off x="0" y="1628800"/>
            <a:ext cx="4418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Solution de partage avec le </a:t>
            </a:r>
            <a:r>
              <a:rPr lang="fr-BE" dirty="0" err="1">
                <a:solidFill>
                  <a:schemeClr val="bg1"/>
                </a:solidFill>
              </a:rPr>
              <a:t>TTSM</a:t>
            </a:r>
            <a:endParaRPr lang="fr-BE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Solution via opérateur filaire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1"/>
                </a:solidFill>
              </a:rPr>
              <a:t>Solution via opérateur </a:t>
            </a:r>
            <a:r>
              <a:rPr lang="fr-BE" dirty="0" err="1">
                <a:solidFill>
                  <a:schemeClr val="bg1"/>
                </a:solidFill>
              </a:rPr>
              <a:t>4G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C34FE7-6AEF-4D21-81D1-2A52904CB29E}"/>
              </a:ext>
            </a:extLst>
          </p:cNvPr>
          <p:cNvSpPr txBox="1"/>
          <p:nvPr/>
        </p:nvSpPr>
        <p:spPr>
          <a:xfrm>
            <a:off x="468288" y="4154304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FFC000"/>
                </a:solidFill>
              </a:rPr>
              <a:t>La solution retenue par le CA serait via un opérateur </a:t>
            </a:r>
            <a:r>
              <a:rPr lang="fr-BE" sz="2000" dirty="0" err="1">
                <a:solidFill>
                  <a:srgbClr val="FFC000"/>
                </a:solidFill>
              </a:rPr>
              <a:t>4G</a:t>
            </a:r>
            <a:endParaRPr lang="fr-BE" sz="2000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000" dirty="0">
                <a:solidFill>
                  <a:srgbClr val="FFC000"/>
                </a:solidFill>
              </a:rPr>
              <a:t>Pas de coût d’installation (juste modem 39€)</a:t>
            </a:r>
          </a:p>
          <a:p>
            <a:pPr marL="285750" indent="-285750">
              <a:buFontTx/>
              <a:buChar char="-"/>
            </a:pPr>
            <a:r>
              <a:rPr lang="fr-BE" sz="2000" dirty="0">
                <a:solidFill>
                  <a:srgbClr val="FFC000"/>
                </a:solidFill>
              </a:rPr>
              <a:t>Possibilité de déplacer la connexion en expo ou ailleurs</a:t>
            </a:r>
          </a:p>
          <a:p>
            <a:pPr marL="285750" indent="-285750">
              <a:buFontTx/>
              <a:buChar char="-"/>
            </a:pPr>
            <a:r>
              <a:rPr lang="fr-BE" sz="2000" dirty="0">
                <a:solidFill>
                  <a:srgbClr val="FFC000"/>
                </a:solidFill>
              </a:rPr>
              <a:t>Volume et débit élevés</a:t>
            </a:r>
          </a:p>
          <a:p>
            <a:pPr marL="285750" indent="-285750">
              <a:buFontTx/>
              <a:buChar char="-"/>
            </a:pPr>
            <a:r>
              <a:rPr lang="fr-BE" sz="2000" dirty="0">
                <a:solidFill>
                  <a:srgbClr val="FFC000"/>
                </a:solidFill>
              </a:rPr>
              <a:t>Prix attractif (15€ ou 20€/mois)</a:t>
            </a:r>
            <a:endParaRPr lang="en-GB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134DCEA-C3ED-4989-8973-5313E051673D}"/>
              </a:ext>
            </a:extLst>
          </p:cNvPr>
          <p:cNvSpPr txBox="1">
            <a:spLocks/>
          </p:cNvSpPr>
          <p:nvPr/>
        </p:nvSpPr>
        <p:spPr bwMode="auto">
          <a:xfrm>
            <a:off x="137966" y="1109988"/>
            <a:ext cx="8875231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>
                <a:solidFill>
                  <a:srgbClr val="0070C0"/>
                </a:solidFill>
              </a:rPr>
              <a:t>Les réunions du CA se tiendront désormais le premier mardi de chaque mois</a:t>
            </a:r>
          </a:p>
          <a:p>
            <a:endParaRPr lang="fr-BE" sz="2000" dirty="0">
              <a:solidFill>
                <a:srgbClr val="0070C0"/>
              </a:solidFill>
            </a:endParaRPr>
          </a:p>
          <a:p>
            <a:r>
              <a:rPr lang="fr-BE" sz="2000" dirty="0">
                <a:solidFill>
                  <a:srgbClr val="0070C0"/>
                </a:solidFill>
              </a:rPr>
              <a:t>La prochaine ouverture du samedi sera le 4 mai de 13h à 18h.</a:t>
            </a:r>
          </a:p>
          <a:p>
            <a:endParaRPr lang="fr-BE" sz="2000" dirty="0">
              <a:solidFill>
                <a:srgbClr val="0070C0"/>
              </a:solidFill>
            </a:endParaRPr>
          </a:p>
          <a:p>
            <a:r>
              <a:rPr lang="fr-BE" sz="2000" dirty="0">
                <a:solidFill>
                  <a:srgbClr val="0070C0"/>
                </a:solidFill>
              </a:rPr>
              <a:t>Un co-voiturage est organisé, le samedi 4 mai, pour la visite de l’expo Trains Mania à Lille (</a:t>
            </a:r>
            <a:r>
              <a:rPr lang="fr-BE" sz="2000" dirty="0" err="1">
                <a:solidFill>
                  <a:srgbClr val="0070C0"/>
                </a:solidFill>
              </a:rPr>
              <a:t>fr</a:t>
            </a:r>
            <a:r>
              <a:rPr lang="fr-BE" sz="2000" dirty="0">
                <a:solidFill>
                  <a:srgbClr val="0070C0"/>
                </a:solidFill>
              </a:rPr>
              <a:t>) (voir aux valves pour inscriptions et détails)</a:t>
            </a:r>
          </a:p>
          <a:p>
            <a:pPr marL="0" indent="0">
              <a:buNone/>
            </a:pPr>
            <a:r>
              <a:rPr lang="fr-BE" sz="2000" dirty="0">
                <a:solidFill>
                  <a:srgbClr val="0070C0"/>
                </a:solidFill>
              </a:rPr>
              <a:t>	(</a:t>
            </a:r>
            <a:r>
              <a:rPr lang="fr-BE" sz="1600" dirty="0">
                <a:solidFill>
                  <a:srgbClr val="0070C0"/>
                </a:solidFill>
              </a:rPr>
              <a:t>Resp. Thomas Chevalier)</a:t>
            </a: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r>
              <a:rPr lang="fr-BE" sz="2000" dirty="0">
                <a:solidFill>
                  <a:srgbClr val="0070C0"/>
                </a:solidFill>
              </a:rPr>
              <a:t>Rappel : Les présentations PowerPoint sont disponibles sur le site </a:t>
            </a:r>
            <a:r>
              <a:rPr lang="fr-BE" sz="2000">
                <a:solidFill>
                  <a:srgbClr val="0070C0"/>
                </a:solidFill>
              </a:rPr>
              <a:t>du club  </a:t>
            </a:r>
            <a:r>
              <a:rPr lang="fr-BE" sz="2000" dirty="0">
                <a:solidFill>
                  <a:srgbClr val="0070C0"/>
                </a:solidFill>
              </a:rPr>
              <a:t>www.club-rmm.be</a:t>
            </a: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r>
              <a:rPr lang="fr-BE" sz="2000" dirty="0">
                <a:solidFill>
                  <a:srgbClr val="0070C0"/>
                </a:solidFill>
              </a:rPr>
              <a:t>Mise à jour des cartes de membre pendant la pause</a:t>
            </a:r>
          </a:p>
          <a:p>
            <a:endParaRPr lang="fr-BE" sz="2000" dirty="0">
              <a:solidFill>
                <a:srgbClr val="0070C0"/>
              </a:solidFill>
            </a:endParaRPr>
          </a:p>
          <a:p>
            <a:endParaRPr lang="fr-BE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894708-640B-4A99-B898-333F31F1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176" y="1628800"/>
            <a:ext cx="2304256" cy="21814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F83536-9BF9-470F-AAEC-7967BA49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520" y="179581"/>
            <a:ext cx="4108916" cy="10171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197251-66C1-4AD4-BF35-7C2D0ABF30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85" t="22203" r="6939" b="58400"/>
          <a:stretch/>
        </p:blipFill>
        <p:spPr>
          <a:xfrm>
            <a:off x="8460854" y="4437112"/>
            <a:ext cx="2016224" cy="13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Text Box 25">
            <a:extLst>
              <a:ext uri="{FF2B5EF4-FFF2-40B4-BE49-F238E27FC236}">
                <a16:creationId xmlns:a16="http://schemas.microsoft.com/office/drawing/2014/main" id="{1445A925-372B-4135-A416-8613CC7B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949950"/>
            <a:ext cx="107997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fr-BE" altLang="en-US" sz="2800" dirty="0">
                <a:solidFill>
                  <a:srgbClr val="73734D"/>
                </a:solidFill>
              </a:rPr>
              <a:t>Sujet:</a:t>
            </a:r>
            <a:r>
              <a:rPr lang="fr-BE" altLang="en-US" sz="2800" dirty="0">
                <a:solidFill>
                  <a:srgbClr val="FFCC00"/>
                </a:solidFill>
              </a:rPr>
              <a:t> </a:t>
            </a:r>
            <a:r>
              <a:rPr lang="fr-BE" altLang="en-US" sz="2800" dirty="0">
                <a:solidFill>
                  <a:srgbClr val="0070C0"/>
                </a:solidFill>
              </a:rPr>
              <a:t>Utilisation de nos ateliers « Le sablage »</a:t>
            </a:r>
          </a:p>
          <a:p>
            <a:pPr defTabSz="914400" eaLnBrk="1" hangingPunct="1"/>
            <a:r>
              <a:rPr lang="fr-BE" altLang="en-US" sz="2800" dirty="0">
                <a:solidFill>
                  <a:srgbClr val="73734D"/>
                </a:solidFill>
              </a:rPr>
              <a:t>Présentation:</a:t>
            </a:r>
            <a:r>
              <a:rPr lang="fr-BE" altLang="en-US" sz="2800" dirty="0">
                <a:solidFill>
                  <a:srgbClr val="FFCC00"/>
                </a:solidFill>
              </a:rPr>
              <a:t> </a:t>
            </a:r>
            <a:r>
              <a:rPr lang="fr-BE" altLang="en-US" sz="2800" dirty="0">
                <a:solidFill>
                  <a:srgbClr val="0070C0"/>
                </a:solidFill>
              </a:rPr>
              <a:t>Didier Delfosse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D9DA3E-F641-44B8-B7DC-40B6DFAFADEC}"/>
              </a:ext>
            </a:extLst>
          </p:cNvPr>
          <p:cNvSpPr/>
          <p:nvPr/>
        </p:nvSpPr>
        <p:spPr>
          <a:xfrm>
            <a:off x="180975" y="260648"/>
            <a:ext cx="10799763" cy="504056"/>
          </a:xfrm>
          <a:prstGeom prst="rect">
            <a:avLst/>
          </a:prstGeom>
          <a:gradFill flip="none" rotWithShape="1">
            <a:gsLst>
              <a:gs pos="0">
                <a:srgbClr val="FFFB06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266F11-52B6-4658-8C50-3584CD1A34A5}"/>
              </a:ext>
            </a:extLst>
          </p:cNvPr>
          <p:cNvSpPr txBox="1"/>
          <p:nvPr/>
        </p:nvSpPr>
        <p:spPr>
          <a:xfrm>
            <a:off x="4752617" y="3364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Pause terminée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572F5D-9B68-48A6-9CA5-F2A143A400C5}"/>
              </a:ext>
            </a:extLst>
          </p:cNvPr>
          <p:cNvSpPr txBox="1"/>
          <p:nvPr/>
        </p:nvSpPr>
        <p:spPr>
          <a:xfrm>
            <a:off x="6539342" y="54002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Me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F2EBBF-6A24-41CE-8DC4-6C3DEF28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3713201"/>
            <a:ext cx="2719964" cy="1969254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00FD397-FD21-4604-822D-4F07DCE3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86172"/>
            <a:ext cx="5327873" cy="27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FAA856-5C88-437C-B3E0-F343238DA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238" y="886172"/>
            <a:ext cx="5387549" cy="31483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6059B0-16FC-4FF7-AE7B-79141427F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592" y="3713201"/>
            <a:ext cx="2011955" cy="198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A91BBCA-6F60-4F7B-B39A-2725FFE3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61713" cy="914400"/>
          </a:xfrm>
          <a:solidFill>
            <a:srgbClr val="C30302"/>
          </a:solidFill>
          <a:ln w="25400" cap="flat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BE" altLang="en-US" sz="4000" dirty="0">
                <a:solidFill>
                  <a:srgbClr val="FFFFFF"/>
                </a:solidFill>
                <a:latin typeface="Blippo" pitchFamily="2" charset="0"/>
                <a:ea typeface="ＭＳ Ｐゴシック" panose="020B0600070205080204" pitchFamily="34" charset="-128"/>
              </a:rPr>
              <a:t>Calendrier des réunions mensuelles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EAC0BE-EB21-43F5-BF60-3315FF4C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8" y="1295401"/>
            <a:ext cx="10945216" cy="3573760"/>
          </a:xfrm>
        </p:spPr>
        <p:txBody>
          <a:bodyPr/>
          <a:lstStyle/>
          <a:p>
            <a:r>
              <a:rPr lang="fr-BE" altLang="en-US" sz="2400" dirty="0">
                <a:ea typeface="ＭＳ Ｐゴシック" panose="020B0600070205080204" pitchFamily="34" charset="-128"/>
              </a:rPr>
              <a:t>Mai –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La patine à l’aide de peintures acryliques par Pierre </a:t>
            </a:r>
            <a:r>
              <a:rPr lang="fr-BE" altLang="en-US" sz="24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Colyn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fils</a:t>
            </a:r>
          </a:p>
          <a:p>
            <a:r>
              <a:rPr lang="fr-BE" altLang="en-US" sz="2400" dirty="0">
                <a:ea typeface="ＭＳ Ｐゴシック" panose="020B0600070205080204" pitchFamily="34" charset="-128"/>
              </a:rPr>
              <a:t>Juin –</a:t>
            </a:r>
            <a:r>
              <a:rPr lang="fr-BE" altLang="en-US" dirty="0"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Utilisation de nos ateliers « La peinture à l’aérographe »</a:t>
            </a:r>
          </a:p>
          <a:p>
            <a:pPr lvl="0"/>
            <a:r>
              <a:rPr lang="fr-BE" altLang="en-US" sz="2400" dirty="0">
                <a:ea typeface="ＭＳ Ｐゴシック" panose="020B0600070205080204" pitchFamily="34" charset="-128"/>
              </a:rPr>
              <a:t>Juillet –</a:t>
            </a:r>
            <a:r>
              <a:rPr lang="fr-BE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Film / Vidéo</a:t>
            </a:r>
          </a:p>
          <a:p>
            <a:pPr lvl="0"/>
            <a:r>
              <a:rPr lang="fr-BE" altLang="en-US" sz="2400" dirty="0">
                <a:ea typeface="ＭＳ Ｐゴシック" panose="020B0600070205080204" pitchFamily="34" charset="-128"/>
              </a:rPr>
              <a:t>Août –</a:t>
            </a:r>
            <a:r>
              <a:rPr lang="fr-BE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Film / Vidéo</a:t>
            </a:r>
          </a:p>
          <a:p>
            <a:pPr lvl="0"/>
            <a:r>
              <a:rPr lang="fr-BE" altLang="en-US" sz="2400" dirty="0">
                <a:ea typeface="ＭＳ Ｐゴシック" panose="020B0600070205080204" pitchFamily="34" charset="-128"/>
              </a:rPr>
              <a:t>Septembre –</a:t>
            </a:r>
            <a:r>
              <a:rPr lang="fr-BE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</a:t>
            </a:r>
            <a:r>
              <a:rPr lang="fr-BE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  <a:p>
            <a:pPr lvl="0"/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0" lvl="0" indent="0">
              <a:buNone/>
            </a:pPr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lvl="0"/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lvl="0"/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endParaRPr lang="fr-BE" altLang="en-US" sz="24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5CD4BB-E9CC-44C8-B744-3989639E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86" y="4221088"/>
            <a:ext cx="3806136" cy="2376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32E9EE-16D2-41EA-A208-ACFC736D5224}"/>
              </a:ext>
            </a:extLst>
          </p:cNvPr>
          <p:cNvSpPr txBox="1"/>
          <p:nvPr/>
        </p:nvSpPr>
        <p:spPr>
          <a:xfrm>
            <a:off x="8245152" y="195590"/>
            <a:ext cx="291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		</a:t>
            </a:r>
            <a:r>
              <a:rPr lang="fr-BE" sz="1400" dirty="0">
                <a:solidFill>
                  <a:schemeClr val="bg1"/>
                </a:solidFill>
              </a:rPr>
              <a:t>Responsable: 			Philippe B.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687EF-72EB-46BA-A8B6-189D9858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76" y="0"/>
            <a:ext cx="11161713" cy="914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254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BE" altLang="en-US" sz="4000" dirty="0">
                <a:latin typeface="Blippo" pitchFamily="2" charset="0"/>
                <a:ea typeface="ＭＳ Ｐゴシック" panose="020B0600070205080204" pitchFamily="34" charset="-128"/>
              </a:rPr>
              <a:t>Accueil des Nouveaux Membres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364252-122A-42A4-9993-463DAB278FC4}"/>
              </a:ext>
            </a:extLst>
          </p:cNvPr>
          <p:cNvSpPr txBox="1"/>
          <p:nvPr/>
        </p:nvSpPr>
        <p:spPr>
          <a:xfrm>
            <a:off x="1692424" y="2564904"/>
            <a:ext cx="419537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Jean-Louis </a:t>
            </a:r>
            <a:r>
              <a:rPr lang="fr-BE" sz="2800" dirty="0" err="1"/>
              <a:t>Noirhomme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Marc &amp; Sean </a:t>
            </a:r>
            <a:r>
              <a:rPr lang="fr-BE" sz="2800" dirty="0" err="1"/>
              <a:t>Peignois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312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5B9A31-E3E5-4E4F-B065-DF883C14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61713" cy="914400"/>
          </a:xfrm>
          <a:solidFill>
            <a:schemeClr val="bg1"/>
          </a:solidFill>
          <a:ln w="254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BE" altLang="en-US" sz="4000" dirty="0">
                <a:latin typeface="Blippo" pitchFamily="2" charset="0"/>
                <a:ea typeface="ＭＳ Ｐゴシック" panose="020B0600070205080204" pitchFamily="34" charset="-128"/>
              </a:rPr>
              <a:t>Animations des jours blancs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1439E-C8C1-484B-9B70-434DD761BC71}"/>
              </a:ext>
            </a:extLst>
          </p:cNvPr>
          <p:cNvSpPr/>
          <p:nvPr/>
        </p:nvSpPr>
        <p:spPr>
          <a:xfrm>
            <a:off x="0" y="5085185"/>
            <a:ext cx="11161713" cy="177281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E0CBE5B-3182-436B-B631-AB157DB1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04" y="1052737"/>
            <a:ext cx="9668792" cy="4032448"/>
          </a:xfrm>
        </p:spPr>
        <p:txBody>
          <a:bodyPr/>
          <a:lstStyle/>
          <a:p>
            <a:r>
              <a:rPr lang="fr-BE" altLang="en-US" sz="2800" dirty="0">
                <a:ea typeface="ＭＳ Ｐゴシック" panose="020B0600070205080204" pitchFamily="34" charset="-128"/>
              </a:rPr>
              <a:t>Dates au </a:t>
            </a:r>
            <a:r>
              <a:rPr lang="fr-BE" altLang="en-US" sz="2800" dirty="0" err="1">
                <a:ea typeface="ＭＳ Ｐゴシック" panose="020B0600070205080204" pitchFamily="34" charset="-128"/>
              </a:rPr>
              <a:t>RMM</a:t>
            </a:r>
            <a:r>
              <a:rPr lang="fr-BE" altLang="en-US" sz="2800" dirty="0">
                <a:ea typeface="ＭＳ Ｐゴシック" panose="020B0600070205080204" pitchFamily="34" charset="-128"/>
              </a:rPr>
              <a:t> les 20 &amp; 21 juin</a:t>
            </a:r>
          </a:p>
          <a:p>
            <a:r>
              <a:rPr lang="fr-BE" altLang="en-US" sz="2800" dirty="0">
                <a:ea typeface="ＭＳ Ｐゴシック" panose="020B0600070205080204" pitchFamily="34" charset="-128"/>
              </a:rPr>
              <a:t>2 groupes de 10 élèves maxi par jour.</a:t>
            </a:r>
          </a:p>
          <a:p>
            <a:pPr lvl="1"/>
            <a:r>
              <a:rPr lang="fr-BE" altLang="en-US" sz="2400" dirty="0">
                <a:ea typeface="ＭＳ Ｐゴシック" panose="020B0600070205080204" pitchFamily="34" charset="-128"/>
              </a:rPr>
              <a:t>1</a:t>
            </a:r>
            <a:r>
              <a:rPr lang="fr-BE" altLang="en-US" sz="1600" dirty="0">
                <a:ea typeface="ＭＳ Ｐゴシック" panose="020B0600070205080204" pitchFamily="34" charset="-128"/>
              </a:rPr>
              <a:t>er</a:t>
            </a:r>
            <a:r>
              <a:rPr lang="fr-BE" altLang="en-US" sz="2400" dirty="0">
                <a:ea typeface="ＭＳ Ｐゴシック" panose="020B0600070205080204" pitchFamily="34" charset="-128"/>
              </a:rPr>
              <a:t> gr. de </a:t>
            </a:r>
            <a:r>
              <a:rPr lang="fr-BE" altLang="en-US" sz="2400" dirty="0" err="1">
                <a:ea typeface="ＭＳ Ｐゴシック" panose="020B0600070205080204" pitchFamily="34" charset="-128"/>
              </a:rPr>
              <a:t>9h</a:t>
            </a:r>
            <a:r>
              <a:rPr lang="fr-BE" altLang="en-US" sz="2400" dirty="0">
                <a:ea typeface="ＭＳ Ｐゴシック" panose="020B0600070205080204" pitchFamily="34" charset="-128"/>
              </a:rPr>
              <a:t> à 12h, classes 1,2,3 (12-14 ans)</a:t>
            </a:r>
          </a:p>
          <a:p>
            <a:pPr lvl="1"/>
            <a:r>
              <a:rPr lang="fr-BE" altLang="en-US" sz="2400" dirty="0">
                <a:ea typeface="ＭＳ Ｐゴシック" panose="020B0600070205080204" pitchFamily="34" charset="-128"/>
              </a:rPr>
              <a:t>2</a:t>
            </a:r>
            <a:r>
              <a:rPr lang="fr-BE" altLang="en-US" sz="1600" dirty="0">
                <a:ea typeface="ＭＳ Ｐゴシック" panose="020B0600070205080204" pitchFamily="34" charset="-128"/>
              </a:rPr>
              <a:t>ème</a:t>
            </a:r>
            <a:r>
              <a:rPr lang="fr-BE" altLang="en-US" sz="2400" dirty="0">
                <a:ea typeface="ＭＳ Ｐゴシック" panose="020B0600070205080204" pitchFamily="34" charset="-128"/>
              </a:rPr>
              <a:t> gr. de 13h à </a:t>
            </a:r>
            <a:r>
              <a:rPr lang="fr-BE" altLang="en-US" sz="2400" dirty="0" err="1">
                <a:ea typeface="ＭＳ Ｐゴシック" panose="020B0600070205080204" pitchFamily="34" charset="-128"/>
              </a:rPr>
              <a:t>16h</a:t>
            </a:r>
            <a:r>
              <a:rPr lang="fr-BE" altLang="en-US" sz="2400" dirty="0">
                <a:ea typeface="ＭＳ Ｐゴシック" panose="020B0600070205080204" pitchFamily="34" charset="-128"/>
              </a:rPr>
              <a:t>, classes 4,5,6,7 (15-20 ans)</a:t>
            </a:r>
          </a:p>
          <a:p>
            <a:r>
              <a:rPr lang="fr-BE" altLang="en-US" sz="2800" dirty="0">
                <a:ea typeface="ＭＳ Ｐゴシック" panose="020B0600070205080204" pitchFamily="34" charset="-128"/>
              </a:rPr>
              <a:t>Le point par Philippe et Thomas</a:t>
            </a:r>
          </a:p>
          <a:p>
            <a:endParaRPr lang="fr-BE" altLang="en-US" sz="2800" dirty="0"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endParaRPr lang="fr-BE" altLang="en-US" sz="280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endParaRPr lang="fr-BE" altLang="en-US" sz="280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fr-BE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Nous souhaitons la présence de membres</a:t>
            </a:r>
          </a:p>
          <a:p>
            <a:pPr algn="ctr">
              <a:buFontTx/>
              <a:buChar char="-"/>
            </a:pPr>
            <a:r>
              <a:rPr lang="fr-BE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pour encadrer </a:t>
            </a:r>
          </a:p>
          <a:p>
            <a:pPr algn="ctr">
              <a:buFontTx/>
              <a:buChar char="-"/>
            </a:pPr>
            <a:r>
              <a:rPr lang="fr-BE" altLang="en-US" sz="28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présenter un sujet</a:t>
            </a:r>
          </a:p>
          <a:p>
            <a:endParaRPr lang="fr-BE" altLang="en-US" sz="2800" dirty="0">
              <a:solidFill>
                <a:srgbClr val="FFC000"/>
              </a:solidFill>
              <a:highlight>
                <a:srgbClr val="000000"/>
              </a:highlight>
              <a:ea typeface="ＭＳ Ｐゴシック" panose="020B0600070205080204" pitchFamily="34" charset="-128"/>
            </a:endParaRPr>
          </a:p>
          <a:p>
            <a:endParaRPr lang="fr-BE" altLang="en-US" sz="2800" dirty="0">
              <a:ea typeface="ＭＳ Ｐゴシック" panose="020B0600070205080204" pitchFamily="34" charset="-128"/>
            </a:endParaRPr>
          </a:p>
          <a:p>
            <a:endParaRPr lang="fr-BE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7CB4F9-AC11-4F99-A54A-F656C118500C}"/>
              </a:ext>
            </a:extLst>
          </p:cNvPr>
          <p:cNvSpPr txBox="1"/>
          <p:nvPr/>
        </p:nvSpPr>
        <p:spPr>
          <a:xfrm>
            <a:off x="9576384" y="87868"/>
            <a:ext cx="1548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/>
              <a:t>Responsables: Philippe B.</a:t>
            </a:r>
          </a:p>
          <a:p>
            <a:pPr algn="r"/>
            <a:r>
              <a:rPr lang="fr-BE" sz="1400" dirty="0"/>
              <a:t>Thomas C.</a:t>
            </a:r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213578-CDA7-4DA4-93D2-E086A7C8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240" y="1270475"/>
            <a:ext cx="1496840" cy="26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DA4EA9-B793-4B87-979E-520CAD0F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768" y="1484784"/>
            <a:ext cx="6230772" cy="44912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CD5D6D0-F96C-47DA-910C-3AFC19126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48" y="1196752"/>
            <a:ext cx="4752527" cy="4779247"/>
          </a:xfrm>
        </p:spPr>
        <p:txBody>
          <a:bodyPr/>
          <a:lstStyle/>
          <a:p>
            <a:r>
              <a:rPr lang="fr-BE" sz="2800" dirty="0">
                <a:solidFill>
                  <a:schemeClr val="bg1"/>
                </a:solidFill>
              </a:rPr>
              <a:t>Date : ven. 26 Avril</a:t>
            </a:r>
          </a:p>
          <a:p>
            <a:r>
              <a:rPr lang="fr-BE" sz="2800" dirty="0">
                <a:solidFill>
                  <a:schemeClr val="bg1"/>
                </a:solidFill>
              </a:rPr>
              <a:t>Heure : </a:t>
            </a:r>
            <a:r>
              <a:rPr lang="fr-BE" sz="2800" dirty="0" err="1">
                <a:solidFill>
                  <a:schemeClr val="bg1"/>
                </a:solidFill>
              </a:rPr>
              <a:t>20h</a:t>
            </a:r>
            <a:endParaRPr lang="fr-BE" sz="2800" dirty="0">
              <a:solidFill>
                <a:schemeClr val="bg1"/>
              </a:solidFill>
            </a:endParaRPr>
          </a:p>
          <a:p>
            <a:r>
              <a:rPr lang="fr-BE" sz="2800" dirty="0">
                <a:solidFill>
                  <a:schemeClr val="bg1"/>
                </a:solidFill>
              </a:rPr>
              <a:t>Lieu : Hall commun ou </a:t>
            </a:r>
            <a:r>
              <a:rPr lang="fr-BE" sz="2800" dirty="0" err="1">
                <a:solidFill>
                  <a:schemeClr val="bg1"/>
                </a:solidFill>
              </a:rPr>
              <a:t>TTSM</a:t>
            </a:r>
            <a:endParaRPr lang="fr-BE" sz="2800" dirty="0">
              <a:solidFill>
                <a:schemeClr val="bg1"/>
              </a:solidFill>
            </a:endParaRPr>
          </a:p>
          <a:p>
            <a:r>
              <a:rPr lang="fr-BE" sz="2800" dirty="0">
                <a:solidFill>
                  <a:schemeClr val="bg1"/>
                </a:solidFill>
              </a:rPr>
              <a:t>Sujets : 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Recherche d’idées </a:t>
            </a:r>
            <a:br>
              <a:rPr lang="fr-BE" sz="2400" dirty="0">
                <a:solidFill>
                  <a:schemeClr val="bg1"/>
                </a:solidFill>
              </a:rPr>
            </a:br>
            <a:r>
              <a:rPr lang="fr-BE" sz="2400" dirty="0">
                <a:solidFill>
                  <a:schemeClr val="bg1"/>
                </a:solidFill>
              </a:rPr>
              <a:t>d’animations du réseau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Recherche d’un animateur réseau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Souhaits ou doléances</a:t>
            </a:r>
            <a:br>
              <a:rPr lang="fr-BE" sz="2400" dirty="0">
                <a:solidFill>
                  <a:schemeClr val="bg1"/>
                </a:solidFill>
              </a:rPr>
            </a:br>
            <a:r>
              <a:rPr lang="fr-BE" sz="2400" dirty="0">
                <a:solidFill>
                  <a:schemeClr val="bg1"/>
                </a:solidFill>
              </a:rPr>
              <a:t> des utilisateurs </a:t>
            </a:r>
          </a:p>
          <a:p>
            <a:pPr lvl="1"/>
            <a:r>
              <a:rPr lang="fr-BE" sz="2400" dirty="0">
                <a:solidFill>
                  <a:schemeClr val="bg1"/>
                </a:solidFill>
              </a:rPr>
              <a:t>…</a:t>
            </a:r>
          </a:p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AEFF0-68AA-483D-B18B-2ECADD7C81C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solidFill>
            <a:schemeClr val="tx1"/>
          </a:solidFill>
          <a:ln w="25400" cap="flat">
            <a:solidFill>
              <a:srgbClr val="DDDF7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fr-BE" dirty="0">
                <a:solidFill>
                  <a:srgbClr val="DDDF71"/>
                </a:solidFill>
                <a:latin typeface="Blippo" pitchFamily="2" charset="0"/>
              </a:rPr>
              <a:t>Réunion Ho Mosan</a:t>
            </a:r>
            <a:endParaRPr lang="fr-BE" altLang="en-US" dirty="0">
              <a:solidFill>
                <a:srgbClr val="DDDF71"/>
              </a:solidFill>
              <a:latin typeface="Blippo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CDC09-AFA5-476D-81BA-E37EF09DC9FF}"/>
              </a:ext>
            </a:extLst>
          </p:cNvPr>
          <p:cNvSpPr/>
          <p:nvPr/>
        </p:nvSpPr>
        <p:spPr>
          <a:xfrm>
            <a:off x="5548952" y="134034"/>
            <a:ext cx="5578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BE" dirty="0">
                <a:solidFill>
                  <a:srgbClr val="DDDF71"/>
                </a:solidFill>
              </a:rPr>
              <a:t>Animateur:</a:t>
            </a:r>
          </a:p>
          <a:p>
            <a:pPr algn="r"/>
            <a:r>
              <a:rPr lang="fr-BE" dirty="0">
                <a:solidFill>
                  <a:srgbClr val="DDDF71"/>
                </a:solidFill>
              </a:rPr>
              <a:t> Etienne N.</a:t>
            </a:r>
          </a:p>
        </p:txBody>
      </p:sp>
    </p:spTree>
    <p:extLst>
      <p:ext uri="{BB962C8B-B14F-4D97-AF65-F5344CB8AC3E}">
        <p14:creationId xmlns:p14="http://schemas.microsoft.com/office/powerpoint/2010/main" val="7660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3CE97-A58E-4557-B1C3-C4776761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770"/>
            <a:ext cx="11053463" cy="57503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fr-BE" sz="2600" dirty="0">
                <a:solidFill>
                  <a:schemeClr val="bg1"/>
                </a:solidFill>
              </a:rPr>
              <a:t>Relance d’une découpe de bois pour la confection de nouveaux modules</a:t>
            </a:r>
          </a:p>
          <a:p>
            <a:pPr marL="457200" lvl="1" indent="0">
              <a:buNone/>
            </a:pPr>
            <a:endParaRPr lang="fr-BE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D6082B-6FDE-4BFF-9031-D0177162161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solidFill>
            <a:schemeClr val="tx1"/>
          </a:solidFill>
          <a:ln w="25400" cap="flat">
            <a:solidFill>
              <a:srgbClr val="A5D1F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fr-BE" dirty="0">
                <a:solidFill>
                  <a:srgbClr val="A5D1F1"/>
                </a:solidFill>
                <a:latin typeface="Blippo" pitchFamily="2" charset="0"/>
              </a:rPr>
              <a:t>Réseau Modulaire Mosan </a:t>
            </a:r>
            <a:r>
              <a:rPr lang="fr-BE" sz="2000" dirty="0">
                <a:solidFill>
                  <a:srgbClr val="A5D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sz="2000" dirty="0" err="1">
                <a:solidFill>
                  <a:srgbClr val="A5D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Ech.H0</a:t>
            </a:r>
            <a:r>
              <a:rPr lang="fr-BE" sz="2000" dirty="0">
                <a:solidFill>
                  <a:srgbClr val="A5D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rgbClr val="A5D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2r</a:t>
            </a:r>
            <a:r>
              <a:rPr lang="fr-BE" sz="2000" dirty="0">
                <a:solidFill>
                  <a:srgbClr val="A5D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BE" altLang="en-US" dirty="0">
              <a:solidFill>
                <a:srgbClr val="A5D1F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20CF97-2680-4D5A-9BA4-1318B79B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52" y="4657087"/>
            <a:ext cx="2708627" cy="20040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A3A7B0-2AA9-4FAA-8AAB-511F5576E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52" y="4749482"/>
            <a:ext cx="4378997" cy="18192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6C7A39E-4CA6-4045-A1F6-0D87A32A99CC}"/>
              </a:ext>
            </a:extLst>
          </p:cNvPr>
          <p:cNvSpPr txBox="1"/>
          <p:nvPr/>
        </p:nvSpPr>
        <p:spPr>
          <a:xfrm>
            <a:off x="287352" y="1772816"/>
            <a:ext cx="96808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Concept de ce réseau (modules):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Appréhender et maitriser les techniques de modélisme en vue de réaliser son futur réseau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Accompagnement pas à pas des nouveaux membres dans leur projet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Le module appartient au membre, il y place donc ce qu’il veut !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Libre choix de l’époque, la saison, le pays, le sujet, …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Une seule imposition, la voie (position de l’entrée et la sortie du module(s); échelle </a:t>
            </a:r>
            <a:r>
              <a:rPr lang="fr-BE" dirty="0" err="1">
                <a:solidFill>
                  <a:schemeClr val="bg1"/>
                </a:solidFill>
              </a:rPr>
              <a:t>H0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2r</a:t>
            </a:r>
            <a:r>
              <a:rPr lang="fr-BE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Coût env. 30€ </a:t>
            </a:r>
          </a:p>
          <a:p>
            <a:pPr marL="285750" indent="-285750">
              <a:buFontTx/>
              <a:buChar char="-"/>
            </a:pPr>
            <a:r>
              <a:rPr lang="fr-BE" dirty="0">
                <a:solidFill>
                  <a:schemeClr val="bg1"/>
                </a:solidFill>
              </a:rPr>
              <a:t>A prévoir: vis, petit outillage, colle et un peu d’huile de bras ;-)</a:t>
            </a:r>
          </a:p>
          <a:p>
            <a:pPr marL="285750" indent="-285750">
              <a:buFontTx/>
              <a:buChar char="-"/>
            </a:pPr>
            <a:endParaRPr lang="fr-B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00D0A-EEE1-42AA-AF4C-801B0C98BE23}"/>
              </a:ext>
            </a:extLst>
          </p:cNvPr>
          <p:cNvSpPr/>
          <p:nvPr/>
        </p:nvSpPr>
        <p:spPr>
          <a:xfrm>
            <a:off x="9488362" y="195590"/>
            <a:ext cx="1565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1400" dirty="0">
                <a:solidFill>
                  <a:srgbClr val="A5D1F1"/>
                </a:solidFill>
              </a:rPr>
              <a:t>Responsable:</a:t>
            </a:r>
          </a:p>
          <a:p>
            <a:pPr algn="r"/>
            <a:r>
              <a:rPr lang="fr-BE" sz="1400" dirty="0">
                <a:solidFill>
                  <a:srgbClr val="A5D1F1"/>
                </a:solidFill>
              </a:rPr>
              <a:t> Jean-Claude B.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020D5B-0F03-4274-9E93-F0EA154AED63}"/>
              </a:ext>
            </a:extLst>
          </p:cNvPr>
          <p:cNvSpPr txBox="1"/>
          <p:nvPr/>
        </p:nvSpPr>
        <p:spPr>
          <a:xfrm>
            <a:off x="4762017" y="4941168"/>
            <a:ext cx="3387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dirty="0">
                <a:solidFill>
                  <a:srgbClr val="FF0000"/>
                </a:solidFill>
              </a:rPr>
              <a:t>Clôture des inscriptions</a:t>
            </a:r>
            <a:br>
              <a:rPr lang="fr-BE" sz="2400" dirty="0">
                <a:solidFill>
                  <a:srgbClr val="FF0000"/>
                </a:solidFill>
              </a:rPr>
            </a:br>
            <a:r>
              <a:rPr lang="fr-BE" sz="2400" dirty="0">
                <a:solidFill>
                  <a:srgbClr val="FF0000"/>
                </a:solidFill>
              </a:rPr>
              <a:t> le ven. 21 juin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14E54C6-8851-409D-8DF8-BBE3826BE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49" b="16865"/>
          <a:stretch/>
        </p:blipFill>
        <p:spPr>
          <a:xfrm>
            <a:off x="5237670" y="2007096"/>
            <a:ext cx="5751850" cy="468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AF22041-0DB3-4AB6-848E-69683E66BB0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solidFill>
            <a:srgbClr val="E5DDCA"/>
          </a:solidFill>
          <a:ln w="25400" cap="flat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fr-BE" altLang="en-US" sz="4000" dirty="0">
                <a:solidFill>
                  <a:schemeClr val="accent4">
                    <a:lumMod val="50000"/>
                  </a:schemeClr>
                </a:solidFill>
                <a:latin typeface="Blippo" pitchFamily="2" charset="0"/>
                <a:ea typeface="ＭＳ Ｐゴシック" panose="020B0600070205080204" pitchFamily="34" charset="-128"/>
              </a:rPr>
              <a:t>Jumelage Dinan - Dinant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9C2212-8A05-45E0-A020-D19CF0FF991A}"/>
              </a:ext>
            </a:extLst>
          </p:cNvPr>
          <p:cNvSpPr txBox="1">
            <a:spLocks/>
          </p:cNvSpPr>
          <p:nvPr/>
        </p:nvSpPr>
        <p:spPr bwMode="auto">
          <a:xfrm>
            <a:off x="51460" y="1118908"/>
            <a:ext cx="9417827" cy="33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Quand : </a:t>
            </a:r>
            <a:r>
              <a:rPr lang="fr-FR" sz="2800" dirty="0"/>
              <a:t>Long </a:t>
            </a:r>
            <a:r>
              <a:rPr lang="fr-FR" sz="2800" dirty="0" err="1"/>
              <a:t>WE</a:t>
            </a:r>
            <a:r>
              <a:rPr lang="fr-FR" sz="2800" dirty="0"/>
              <a:t> de la Pentecôte (du jeu. 6 juin au dim. 9 juin).</a:t>
            </a:r>
            <a:r>
              <a:rPr lang="fr-BE" altLang="en-US" sz="2800" dirty="0">
                <a:ea typeface="ＭＳ Ｐゴシック" panose="020B0600070205080204" pitchFamily="34" charset="-128"/>
              </a:rPr>
              <a:t> </a:t>
            </a:r>
            <a:endParaRPr lang="fr-BE" altLang="en-US" sz="2000" dirty="0">
              <a:ea typeface="ＭＳ Ｐゴシック" panose="020B0600070205080204" pitchFamily="34" charset="-128"/>
            </a:endParaRPr>
          </a:p>
          <a:p>
            <a:r>
              <a:rPr lang="fr-BE" altLang="en-US" sz="1800" dirty="0">
                <a:solidFill>
                  <a:schemeClr val="accent4">
                    <a:lumMod val="75000"/>
                  </a:schemeClr>
                </a:solidFill>
              </a:rPr>
              <a:t>Quel public :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Tous les membres du club.</a:t>
            </a:r>
          </a:p>
          <a:p>
            <a:r>
              <a:rPr lang="fr-BE" altLang="en-US" sz="1800" dirty="0">
                <a:solidFill>
                  <a:schemeClr val="accent4">
                    <a:lumMod val="75000"/>
                  </a:schemeClr>
                </a:solidFill>
              </a:rPr>
              <a:t>Quel lieu :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à Dinan en Bretagne (</a:t>
            </a:r>
            <a:r>
              <a:rPr lang="fr-BE" altLang="en-US" dirty="0" err="1">
                <a:ea typeface="ＭＳ Ｐゴシック" panose="020B0600070205080204" pitchFamily="34" charset="-128"/>
              </a:rPr>
              <a:t>fr</a:t>
            </a:r>
            <a:r>
              <a:rPr lang="fr-BE" altLang="en-US" dirty="0">
                <a:ea typeface="ＭＳ Ｐゴシック" panose="020B0600070205080204" pitchFamily="34" charset="-128"/>
              </a:rPr>
              <a:t>).</a:t>
            </a:r>
            <a:endParaRPr lang="fr-BE" altLang="en-US" sz="2000" dirty="0">
              <a:ea typeface="ＭＳ Ｐゴシック" panose="020B0600070205080204" pitchFamily="34" charset="-128"/>
            </a:endParaRPr>
          </a:p>
          <a:p>
            <a:r>
              <a:rPr lang="fr-BE" altLang="en-US" sz="1800" dirty="0">
                <a:solidFill>
                  <a:schemeClr val="accent4">
                    <a:lumMod val="75000"/>
                  </a:schemeClr>
                </a:solidFill>
              </a:rPr>
              <a:t>Renseignements :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auprès de</a:t>
            </a:r>
            <a:br>
              <a:rPr lang="fr-BE" altLang="en-US" dirty="0">
                <a:ea typeface="ＭＳ Ｐゴシック" panose="020B0600070205080204" pitchFamily="34" charset="-128"/>
              </a:rPr>
            </a:br>
            <a:r>
              <a:rPr lang="fr-BE" altLang="en-US" dirty="0">
                <a:ea typeface="ＭＳ Ｐゴシック" panose="020B0600070205080204" pitchFamily="34" charset="-128"/>
              </a:rPr>
              <a:t>Jean-Claude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Botspoel 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ou 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Philippe</a:t>
            </a:r>
          </a:p>
          <a:p>
            <a:pPr marL="457200" lvl="1" indent="0">
              <a:buNone/>
            </a:pPr>
            <a:r>
              <a:rPr lang="fr-BE" altLang="en-US" dirty="0">
                <a:ea typeface="ＭＳ Ｐゴシック" panose="020B0600070205080204" pitchFamily="34" charset="-128"/>
              </a:rPr>
              <a:t>Bruniaux.</a:t>
            </a:r>
          </a:p>
          <a:p>
            <a:endParaRPr lang="fr-BE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842835-0B2C-43D4-ACDA-7CBABA9A2863}"/>
              </a:ext>
            </a:extLst>
          </p:cNvPr>
          <p:cNvSpPr txBox="1"/>
          <p:nvPr/>
        </p:nvSpPr>
        <p:spPr>
          <a:xfrm>
            <a:off x="8239784" y="87867"/>
            <a:ext cx="2916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		</a:t>
            </a:r>
            <a:r>
              <a:rPr lang="fr-BE" sz="1400" dirty="0">
                <a:solidFill>
                  <a:schemeClr val="accent4">
                    <a:lumMod val="50000"/>
                  </a:schemeClr>
                </a:solidFill>
              </a:rPr>
              <a:t>Responsables:</a:t>
            </a:r>
          </a:p>
          <a:p>
            <a:pPr algn="r"/>
            <a:r>
              <a:rPr lang="fr-BE" sz="1400" dirty="0">
                <a:solidFill>
                  <a:schemeClr val="accent4">
                    <a:lumMod val="50000"/>
                  </a:schemeClr>
                </a:solidFill>
              </a:rPr>
              <a:t> 			Jean-Claude B. Philippe B.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9BF9D8-512D-48D4-B130-855B9655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16" y="161364"/>
            <a:ext cx="887507" cy="5916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D24FB9-7924-46ED-BC43-26D4F3655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781" y="162548"/>
            <a:ext cx="887507" cy="5916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A3AD8F9-D0D0-48E1-BF0F-725F34F7EB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" t="24144" r="751" b="17911"/>
          <a:stretch/>
        </p:blipFill>
        <p:spPr>
          <a:xfrm>
            <a:off x="5063064" y="1989360"/>
            <a:ext cx="5990400" cy="468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C373E6-227A-46BA-85FE-89A20ECF2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464" y="1988840"/>
            <a:ext cx="6240000" cy="47045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3E3108-A8E4-4E6C-86CD-8DBBE3104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464" y="1988840"/>
            <a:ext cx="6240000" cy="47165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8B4B157-BF49-4C6A-AA35-9CF9969668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488" y="4646206"/>
            <a:ext cx="221699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B29E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339C38E-FC20-4B79-A74D-758F988F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82" y="3392078"/>
            <a:ext cx="4953890" cy="23224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C29184-B082-4AE3-B45E-7170FC7ED44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161713" cy="914400"/>
          </a:xfrm>
          <a:prstGeom prst="rect">
            <a:avLst/>
          </a:prstGeom>
          <a:solidFill>
            <a:srgbClr val="006F3D"/>
          </a:solidFill>
          <a:ln>
            <a:solidFill>
              <a:schemeClr val="bg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1003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lippo" pitchFamily="2" charset="0"/>
                <a:ea typeface="+mn-ea"/>
                <a:cs typeface="+mn-cs"/>
              </a:rPr>
              <a:t>Bibliothèque</a:t>
            </a:r>
            <a:endParaRPr kumimoji="0" lang="fr-BE" sz="4400" b="1" i="0" u="none" strike="noStrike" kern="1200" cap="none" spc="0" normalizeH="0" baseline="0" noProof="0" dirty="0">
              <a:ln w="12700">
                <a:solidFill>
                  <a:srgbClr val="2B142D">
                    <a:satMod val="155000"/>
                  </a:srgbClr>
                </a:solidFill>
                <a:prstDash val="solid"/>
              </a:ln>
              <a:solidFill>
                <a:srgbClr val="C3AF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ippo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89AAA6-72CD-4FAA-AB43-6BD992DBB210}"/>
              </a:ext>
            </a:extLst>
          </p:cNvPr>
          <p:cNvSpPr txBox="1"/>
          <p:nvPr/>
        </p:nvSpPr>
        <p:spPr>
          <a:xfrm>
            <a:off x="8245152" y="135925"/>
            <a:ext cx="2916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Bibliothécaires: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	Philippe B.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	Jean-Claude B.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63C3B7-729F-4AA8-B4D9-38525C2EABD0}"/>
              </a:ext>
            </a:extLst>
          </p:cNvPr>
          <p:cNvSpPr txBox="1"/>
          <p:nvPr/>
        </p:nvSpPr>
        <p:spPr>
          <a:xfrm>
            <a:off x="6604644" y="1050325"/>
            <a:ext cx="4408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Proposition d’achat groupé du </a:t>
            </a:r>
            <a:b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numéro Hors Série En ligne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n°5</a:t>
            </a:r>
            <a:br>
              <a:rPr lang="fr-BE" dirty="0">
                <a:solidFill>
                  <a:prstClr val="black"/>
                </a:solidFill>
              </a:rPr>
            </a:br>
            <a:r>
              <a:rPr lang="fr-BE" dirty="0">
                <a:solidFill>
                  <a:prstClr val="black"/>
                </a:solidFill>
              </a:rPr>
              <a:t>é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dité</a:t>
            </a:r>
            <a:r>
              <a:rPr lang="fr-BE" dirty="0">
                <a:solidFill>
                  <a:prstClr val="black"/>
                </a:solidFill>
              </a:rPr>
              <a:t>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 le PFT sur les v</a:t>
            </a:r>
            <a:r>
              <a:rPr lang="fr-BE" dirty="0" err="1">
                <a:solidFill>
                  <a:prstClr val="black"/>
                </a:solidFill>
              </a:rPr>
              <a:t>oitures</a:t>
            </a:r>
            <a:r>
              <a:rPr lang="fr-BE" dirty="0">
                <a:solidFill>
                  <a:prstClr val="black"/>
                </a:solidFill>
              </a:rPr>
              <a:t> Type M3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C618DF-EE9A-415F-9A0F-AE27CBF3E66E}"/>
              </a:ext>
            </a:extLst>
          </p:cNvPr>
          <p:cNvSpPr txBox="1"/>
          <p:nvPr/>
        </p:nvSpPr>
        <p:spPr>
          <a:xfrm>
            <a:off x="-312400" y="6066480"/>
            <a:ext cx="3518191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BE" dirty="0"/>
              <a:t>Historique complet</a:t>
            </a:r>
          </a:p>
          <a:p>
            <a:pPr marL="742950" lvl="1" indent="-285750">
              <a:buFontTx/>
              <a:buChar char="-"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Format A4 - 68 pages</a:t>
            </a:r>
          </a:p>
          <a:p>
            <a:pPr lvl="1"/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EN LIGNES Hors sÃ©rie 5 Les voitures du Type M3">
            <a:extLst>
              <a:ext uri="{FF2B5EF4-FFF2-40B4-BE49-F238E27FC236}">
                <a16:creationId xmlns:a16="http://schemas.microsoft.com/office/drawing/2014/main" id="{33161264-5BD8-47B9-A675-52AEF53B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70" y="2024811"/>
            <a:ext cx="3050765" cy="43168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513A84-FA95-431B-9F94-65C7C830C40A}"/>
              </a:ext>
            </a:extLst>
          </p:cNvPr>
          <p:cNvSpPr txBox="1"/>
          <p:nvPr/>
        </p:nvSpPr>
        <p:spPr>
          <a:xfrm>
            <a:off x="3859465" y="2028562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>
                <a:solidFill>
                  <a:schemeClr val="accent4">
                    <a:lumMod val="75000"/>
                  </a:schemeClr>
                </a:solidFill>
              </a:rPr>
              <a:t>Période de circulation:</a:t>
            </a:r>
          </a:p>
          <a:p>
            <a:pPr algn="ctr"/>
            <a:r>
              <a:rPr lang="fr-BE" dirty="0">
                <a:solidFill>
                  <a:schemeClr val="accent4">
                    <a:lumMod val="75000"/>
                  </a:schemeClr>
                </a:solidFill>
              </a:rPr>
              <a:t>Mises en service en 1960</a:t>
            </a:r>
          </a:p>
          <a:p>
            <a:pPr algn="ctr"/>
            <a:r>
              <a:rPr lang="fr-BE" dirty="0">
                <a:solidFill>
                  <a:schemeClr val="accent4">
                    <a:lumMod val="75000"/>
                  </a:schemeClr>
                </a:solidFill>
              </a:rPr>
              <a:t>Mises hors service en 1994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296B1B-9226-42D7-9ADA-34B511A4B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64" y="1104977"/>
            <a:ext cx="3183681" cy="21216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BB5BF2-1845-49CD-BF26-4C93BDA2B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14" y="125317"/>
            <a:ext cx="1081474" cy="7746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F5704C3-84F3-4928-B2CA-97CE6967F91C}"/>
              </a:ext>
            </a:extLst>
          </p:cNvPr>
          <p:cNvSpPr txBox="1"/>
          <p:nvPr/>
        </p:nvSpPr>
        <p:spPr>
          <a:xfrm>
            <a:off x="2553556" y="6066480"/>
            <a:ext cx="3807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Couverture souple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Près de 130 photos et plans</a:t>
            </a:r>
          </a:p>
          <a:p>
            <a:pPr marL="742950" lvl="1" indent="-285750">
              <a:buFontTx/>
              <a:buChar char="-"/>
            </a:pPr>
            <a:endParaRPr lang="fr-BE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2E93A3-DDB7-457D-B150-8AE52846D3D2}"/>
              </a:ext>
            </a:extLst>
          </p:cNvPr>
          <p:cNvSpPr txBox="1"/>
          <p:nvPr/>
        </p:nvSpPr>
        <p:spPr>
          <a:xfrm>
            <a:off x="6361009" y="6395060"/>
            <a:ext cx="468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BE" dirty="0">
                <a:solidFill>
                  <a:srgbClr val="FF0000"/>
                </a:solidFill>
              </a:rPr>
              <a:t>Clôture de la commande le ven. 17 mai</a:t>
            </a:r>
          </a:p>
          <a:p>
            <a:endParaRPr lang="fr-BE" dirty="0"/>
          </a:p>
        </p:txBody>
      </p:sp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id="{5760DAAA-3FE9-4784-8BED-AEF72501F3D7}"/>
              </a:ext>
            </a:extLst>
          </p:cNvPr>
          <p:cNvSpPr/>
          <p:nvPr/>
        </p:nvSpPr>
        <p:spPr>
          <a:xfrm>
            <a:off x="6361009" y="4530196"/>
            <a:ext cx="1859829" cy="185982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58F4F75-D21A-459C-840C-04974B19B0D2}"/>
              </a:ext>
            </a:extLst>
          </p:cNvPr>
          <p:cNvSpPr txBox="1"/>
          <p:nvPr/>
        </p:nvSpPr>
        <p:spPr>
          <a:xfrm>
            <a:off x="6898026" y="527413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/>
              <a:t>15€</a:t>
            </a:r>
          </a:p>
        </p:txBody>
      </p:sp>
    </p:spTree>
    <p:extLst>
      <p:ext uri="{BB962C8B-B14F-4D97-AF65-F5344CB8AC3E}">
        <p14:creationId xmlns:p14="http://schemas.microsoft.com/office/powerpoint/2010/main" val="31568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7" grpId="0" uiExpand="1" build="p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35E70A7-F004-4B5F-940E-A89E13FE5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310" y="404664"/>
            <a:ext cx="4281325" cy="60486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6D19BA-28A8-4B36-AA9D-873ABB67778D}"/>
              </a:ext>
            </a:extLst>
          </p:cNvPr>
          <p:cNvSpPr txBox="1"/>
          <p:nvPr/>
        </p:nvSpPr>
        <p:spPr>
          <a:xfrm>
            <a:off x="36240" y="466214"/>
            <a:ext cx="6618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 succès de notre bourse dépend en grande partie de nous</a:t>
            </a:r>
          </a:p>
          <a:p>
            <a:endParaRPr lang="fr-B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 négligeons pas la publicité !</a:t>
            </a:r>
          </a:p>
          <a:p>
            <a:pPr marL="285750" indent="-285750">
              <a:buFontTx/>
              <a:buChar char="-"/>
            </a:pPr>
            <a:endParaRPr lang="fr-B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 trésorier se tracasse, inscription et paiement souhaité… </a:t>
            </a:r>
          </a:p>
          <a:p>
            <a:pPr marL="285750" indent="-285750">
              <a:buFontTx/>
              <a:buChar char="-"/>
            </a:pPr>
            <a:endParaRPr lang="fr-BE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Feuille de tâches aux valves</a:t>
            </a:r>
          </a:p>
          <a:p>
            <a:endParaRPr lang="fr-B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Personnalisé</PresentationFormat>
  <Paragraphs>167</Paragraphs>
  <Slides>13</Slides>
  <Notes>13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Blippo</vt:lpstr>
      <vt:lpstr>Calibri</vt:lpstr>
      <vt:lpstr>Office Theme</vt:lpstr>
      <vt:lpstr>Réunion Mensuelle d’avril</vt:lpstr>
      <vt:lpstr>Calendrier des réunions mensuelles</vt:lpstr>
      <vt:lpstr>Accueil des Nouveaux Membres</vt:lpstr>
      <vt:lpstr>Animations des jours blancs 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SNCB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2012 du Rail Miniature Mosan</dc:title>
  <dc:creator>Didier Delfosse</dc:creator>
  <cp:lastModifiedBy>CHEVALIER Thomas (ENGIE Benelux)</cp:lastModifiedBy>
  <cp:revision>383</cp:revision>
  <cp:lastPrinted>2019-03-15T10:16:24Z</cp:lastPrinted>
  <dcterms:created xsi:type="dcterms:W3CDTF">2012-11-16T16:01:34Z</dcterms:created>
  <dcterms:modified xsi:type="dcterms:W3CDTF">2019-04-23T11:02:04Z</dcterms:modified>
</cp:coreProperties>
</file>