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81" r:id="rId3"/>
    <p:sldId id="261" r:id="rId4"/>
    <p:sldId id="285" r:id="rId5"/>
    <p:sldId id="283" r:id="rId6"/>
    <p:sldId id="284" r:id="rId7"/>
    <p:sldId id="282" r:id="rId8"/>
    <p:sldId id="286" r:id="rId9"/>
    <p:sldId id="280" r:id="rId10"/>
    <p:sldId id="287" r:id="rId11"/>
    <p:sldId id="267" r:id="rId12"/>
  </p:sldIdLst>
  <p:sldSz cx="11161713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5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DDF71"/>
    <a:srgbClr val="EBDF7A"/>
    <a:srgbClr val="F8F328"/>
    <a:srgbClr val="FFCC00"/>
    <a:srgbClr val="A5D1F1"/>
    <a:srgbClr val="EE2D36"/>
    <a:srgbClr val="B3CE4F"/>
    <a:srgbClr val="FFFB06"/>
    <a:srgbClr val="850308"/>
    <a:srgbClr val="E38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0" autoAdjust="0"/>
    <p:restoredTop sz="72270" autoAdjust="0"/>
  </p:normalViewPr>
  <p:slideViewPr>
    <p:cSldViewPr snapToObjects="1">
      <p:cViewPr varScale="1">
        <p:scale>
          <a:sx n="63" d="100"/>
          <a:sy n="63" d="100"/>
        </p:scale>
        <p:origin x="1622" y="62"/>
      </p:cViewPr>
      <p:guideLst>
        <p:guide orient="horz" pos="2160"/>
        <p:guide pos="351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17543FB-8856-4424-9F4B-5E79FC6DE89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262D357A-549B-44A9-831B-7CD45BF258F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0B197A6-6DE6-435C-AA60-13CA7FEB05A3}" type="datetime1">
              <a:rPr lang="en-US"/>
              <a:pPr>
                <a:defRPr/>
              </a:pPr>
              <a:t>2/15/2019</a:t>
            </a:fld>
            <a:endParaRPr lang="en-US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2F84D00F-CAE2-46F1-840D-C442C1CEFB0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35AE48C5-515A-4B91-B24F-C02CCC74F78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22177CF-2BA9-481C-A745-92E8E1941889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31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4FC050-FE19-4A64-8940-5DA185D91B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DE424-8959-4694-97E6-1F34F5411CF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2AF9D74-8782-45AE-8076-79C71002B692}" type="datetime1">
              <a:rPr lang="en-US"/>
              <a:pPr>
                <a:defRPr/>
              </a:pPr>
              <a:t>2/15/2019</a:t>
            </a:fld>
            <a:endParaRPr lang="fr-B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E15E39A-E1AE-4E94-8FE4-3458D35069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39763" y="685800"/>
            <a:ext cx="55784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BE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243F9A7-01CC-4821-BE11-5FBBDF5C08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BE" noProof="0"/>
              <a:t>Click to edit Master text styles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  <a:endParaRPr lang="fr-BE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36D75-1D91-4F6F-B9DC-6E09B8A91D6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AC98C-CE6F-45A7-ABFB-41D43122B6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C3ECC1-BA5F-4E24-8227-2B881B3AC2CE}" type="slidenum">
              <a:rPr lang="fr-BE" altLang="en-US"/>
              <a:pPr/>
              <a:t>‹N°›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362207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3" charset="-128"/>
        <a:cs typeface="ＭＳ Ｐゴシック" pitchFamily="-8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55953063-99F7-4B87-9793-9B90056A8B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ACC2E739-994F-4CF4-873C-480BB38B9C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BE" altLang="en-US">
              <a:ea typeface="ＭＳ Ｐゴシック" panose="020B0600070205080204" pitchFamily="34" charset="-128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6A0AF427-68FD-4D57-B737-681E4AF5C2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744961-D300-4D8D-81F8-D7E932215D49}" type="slidenum">
              <a:rPr lang="fr-BE" altLang="en-US"/>
              <a:pPr eaLnBrk="1" hangingPunct="1"/>
              <a:t>1</a:t>
            </a:fld>
            <a:endParaRPr lang="fr-BE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Ce soir Thomas va vous parler des </a:t>
            </a:r>
            <a:r>
              <a:rPr lang="fr-BE" dirty="0" err="1"/>
              <a:t>Arduinos</a:t>
            </a:r>
            <a:r>
              <a:rPr lang="fr-BE" dirty="0"/>
              <a:t>, ces drôles de petites bêtes qui n’attendent que votre imagination </a:t>
            </a:r>
            <a:r>
              <a:rPr lang="fr-BE"/>
              <a:t>pour démarrer… Qu’ils se nomment </a:t>
            </a:r>
            <a:r>
              <a:rPr lang="fr-BE" dirty="0"/>
              <a:t>Nano, </a:t>
            </a:r>
            <a:r>
              <a:rPr lang="fr-BE" dirty="0" err="1"/>
              <a:t>Uno</a:t>
            </a:r>
            <a:r>
              <a:rPr lang="fr-BE" dirty="0"/>
              <a:t> ou encore </a:t>
            </a:r>
            <a:r>
              <a:rPr lang="fr-BE" dirty="0" err="1"/>
              <a:t>Mega</a:t>
            </a:r>
            <a:r>
              <a:rPr lang="fr-BE" dirty="0"/>
              <a:t>, leur puissance est incroyable et leur programmation très simple.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3ECC1-BA5F-4E24-8227-2B881B3AC2CE}" type="slidenum">
              <a:rPr lang="fr-BE" altLang="en-US" smtClean="0"/>
              <a:pPr/>
              <a:t>11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440123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Si des membres veulent développer/apprendre un sujet</a:t>
            </a:r>
          </a:p>
          <a:p>
            <a:r>
              <a:rPr lang="fr-BE" dirty="0"/>
              <a:t>Si quelqu’un veut présenter un atelier ou autre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3ECC1-BA5F-4E24-8227-2B881B3AC2CE}" type="slidenum">
              <a:rPr lang="fr-BE" altLang="en-US" smtClean="0"/>
              <a:pPr/>
              <a:t>3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48863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Présentation, Echelle?, Réseau Person.? , Comment connu club? Parrainage?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3ECC1-BA5F-4E24-8227-2B881B3AC2CE}" type="slidenum">
              <a:rPr lang="fr-BE" altLang="en-US" smtClean="0"/>
              <a:pPr/>
              <a:t>4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2136969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/>
              <a:t>- Faisant suite à la demande du </a:t>
            </a:r>
            <a:r>
              <a:rPr lang="fr-BE" sz="1200" dirty="0" err="1"/>
              <a:t>rédac’chef</a:t>
            </a:r>
            <a:r>
              <a:rPr lang="fr-BE" sz="1200" dirty="0"/>
              <a:t> et à la réunion tenue le 1 er février, voici ce qui a été décidé pour les futures parutions: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BE" sz="1200" dirty="0">
              <a:solidFill>
                <a:srgbClr val="FFC000"/>
              </a:solidFill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>
                <a:solidFill>
                  <a:srgbClr val="FFC000"/>
                </a:solidFill>
              </a:rPr>
              <a:t>- Demande constant d’articles pour la revue…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3ECC1-BA5F-4E24-8227-2B881B3AC2CE}" type="slidenum">
              <a:rPr lang="fr-BE" altLang="en-US" smtClean="0"/>
              <a:pPr/>
              <a:t>5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3927186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Demande Mme Valérie Guillaume </a:t>
            </a:r>
            <a:r>
              <a:rPr lang="fr-BE" dirty="0" err="1"/>
              <a:t>échevinne</a:t>
            </a:r>
            <a:r>
              <a:rPr lang="fr-BE" dirty="0"/>
              <a:t> du service jeunesse de la ville de Namur | Si des personnes ont du temps à donner, se renseigner auprès de Philippe B. pour les détails et agenda.</a:t>
            </a:r>
          </a:p>
          <a:p>
            <a:endParaRPr lang="fr-BE" dirty="0"/>
          </a:p>
          <a:p>
            <a:r>
              <a:rPr lang="fr-BE" dirty="0"/>
              <a:t>Si vous avez une ou deux heures de libre…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3ECC1-BA5F-4E24-8227-2B881B3AC2CE}" type="slidenum">
              <a:rPr lang="fr-BE" altLang="en-US" smtClean="0"/>
              <a:pPr/>
              <a:t>6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1715854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/>
              <a:t>Participation via boite aux idées</a:t>
            </a:r>
          </a:p>
          <a:p>
            <a:r>
              <a:rPr lang="fr-BE" sz="1200" dirty="0"/>
              <a:t>Recherche d’un animateur pour la réunion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3ECC1-BA5F-4E24-8227-2B881B3AC2CE}" type="slidenum">
              <a:rPr lang="fr-BE" altLang="en-US" smtClean="0"/>
              <a:pPr/>
              <a:t>7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3036805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3ECC1-BA5F-4E24-8227-2B881B3AC2CE}" type="slidenum">
              <a:rPr lang="fr-BE" altLang="en-US" smtClean="0"/>
              <a:pPr/>
              <a:t>8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3221655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Ces machines dont l’esthétique est unique, trapu, ramassé, aimé par les uns, détesté par les autres, ne laissent personne indifférent. Cette série de locomotives a profondément marqué son époque. </a:t>
            </a:r>
          </a:p>
          <a:p>
            <a:r>
              <a:rPr lang="fr-FR" dirty="0"/>
              <a:t>Suivies 20 ans plus tard par les Types 1, sur certaines lignes, elles n’ont jamais étés égalées</a:t>
            </a:r>
          </a:p>
          <a:p>
            <a:endParaRPr lang="fr-FR" dirty="0"/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83" charset="-128"/>
                <a:cs typeface="ＭＳ Ｐゴシック" pitchFamily="-83" charset="-128"/>
              </a:rPr>
              <a:t>Club, Burton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83" charset="-128"/>
                <a:cs typeface="ＭＳ Ｐゴシック" pitchFamily="-83" charset="-128"/>
              </a:rPr>
              <a:t>JM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83" charset="-128"/>
                <a:cs typeface="ＭＳ Ｐゴシック" pitchFamily="-83" charset="-128"/>
              </a:rPr>
              <a:t>., Bruniaux P.,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83" charset="-128"/>
                <a:cs typeface="ＭＳ Ｐゴシック" pitchFamily="-83" charset="-128"/>
              </a:rPr>
              <a:t>Quoitin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83" charset="-128"/>
                <a:cs typeface="ＭＳ Ｐゴシック" pitchFamily="-83" charset="-128"/>
              </a:rPr>
              <a:t> J., Didier D.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ＭＳ Ｐゴシック" pitchFamily="-83" charset="-128"/>
              <a:cs typeface="ＭＳ Ｐゴシック" pitchFamily="-83" charset="-128"/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3ECC1-BA5F-4E24-8227-2B881B3AC2CE}" type="slidenum">
              <a:rPr lang="fr-BE" altLang="en-US" smtClean="0"/>
              <a:pPr/>
              <a:t>9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3189340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/>
              <a:t>prochaine ouverture le samedi sera 2 mars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3ECC1-BA5F-4E24-8227-2B881B3AC2CE}" type="slidenum">
              <a:rPr lang="fr-BE" altLang="en-US" smtClean="0"/>
              <a:pPr/>
              <a:t>10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42370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2130429"/>
            <a:ext cx="9179799" cy="1470025"/>
          </a:xfrm>
        </p:spPr>
        <p:txBody>
          <a:bodyPr/>
          <a:lstStyle/>
          <a:p>
            <a:r>
              <a:rPr lang="nl-BE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965" y="3886200"/>
            <a:ext cx="755983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AFA46-883B-4EF2-A88E-79110788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ABDC5-CF2A-4DBD-AD11-7B2B74529D87}" type="datetime1">
              <a:rPr lang="en-US"/>
              <a:pPr>
                <a:defRPr/>
              </a:pPr>
              <a:t>2/15/2019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C89AF-1E5B-4303-A51E-30769342F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87479-6D0F-449B-BB7B-CBF2C084B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9FEC08-C376-4C97-A010-307B653FC2EF}" type="slidenum">
              <a:rPr lang="fr-BE" altLang="en-US"/>
              <a:pPr/>
              <a:t>‹N°›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2856595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B1621-31AD-46B4-9418-166574F62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A2D76-9AD4-4C0E-8ACE-2FFD9D9847D3}" type="datetime1">
              <a:rPr lang="en-US"/>
              <a:pPr>
                <a:defRPr/>
              </a:pPr>
              <a:t>2/15/2019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9611A-4335-402A-AB20-9FE06733C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640B9-A7B0-43E6-822E-729D8135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5D7EA-DB1F-460A-B5E3-99ABBE341B8B}" type="slidenum">
              <a:rPr lang="fr-BE" altLang="en-US"/>
              <a:pPr/>
              <a:t>‹N°›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1671175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29828" y="274641"/>
            <a:ext cx="2429947" cy="5851525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988" y="274641"/>
            <a:ext cx="7109844" cy="5851525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F794D-1BD5-477E-A6BF-60047CBEA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78166-3511-4EC1-8767-D004D5B227F2}" type="datetime1">
              <a:rPr lang="en-US"/>
              <a:pPr>
                <a:defRPr/>
              </a:pPr>
              <a:t>2/15/2019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5F517-4E2F-40C2-BE5C-B1AC65CA8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0D387-9129-4479-904A-F4A01C58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371A0-6436-4F6D-9B3F-EE0F5BB2C541}" type="slidenum">
              <a:rPr lang="fr-BE" altLang="en-US"/>
              <a:pPr/>
              <a:t>‹N°›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66438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9988" y="274639"/>
            <a:ext cx="9719787" cy="5851525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BE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E2F09F7-B515-42D0-BA22-56E9D74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19DB0-37EC-490E-B70F-3F3D168DAD76}" type="datetime1">
              <a:rPr lang="en-US"/>
              <a:pPr>
                <a:defRPr/>
              </a:pPr>
              <a:t>2/15/2019</a:t>
            </a:fld>
            <a:endParaRPr lang="fr-B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63662DC-0129-4B17-8025-7D747AE84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51F991-8CD3-4CAA-BE69-CAFF55E3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2BD88-D603-4F9D-AD9F-709EB369D117}" type="slidenum">
              <a:rPr lang="fr-BE" altLang="en-US"/>
              <a:pPr/>
              <a:t>‹N°›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100902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4638"/>
            <a:ext cx="9720263" cy="1143000"/>
          </a:xfrm>
        </p:spPr>
        <p:txBody>
          <a:bodyPr/>
          <a:lstStyle/>
          <a:p>
            <a:r>
              <a:rPr lang="nl-BE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600200"/>
            <a:ext cx="4783138" cy="4525963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75288" y="1600200"/>
            <a:ext cx="4784725" cy="2185988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B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75288" y="3938588"/>
            <a:ext cx="4784725" cy="2187575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BE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9C0649E-E1FE-4889-9FCF-4F3AA307C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B69BB-932B-46E3-9250-1C5FFF21C786}" type="datetime1">
              <a:rPr lang="en-US"/>
              <a:pPr>
                <a:defRPr/>
              </a:pPr>
              <a:t>2/15/2019</a:t>
            </a:fld>
            <a:endParaRPr lang="fr-B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910C471-7A29-4AA8-A02E-72A2C2B9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1998AA2-ADDF-4E69-92B0-2C89F4C4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A707B-E5F4-4DC7-A053-83BF8F9584DB}" type="slidenum">
              <a:rPr lang="fr-BE" altLang="en-US"/>
              <a:pPr/>
              <a:t>‹N°›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295367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1CAFE-6C70-4FB9-B38F-1365D024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5C5AA-25D1-4308-8FD5-216F3A9B7A58}" type="datetime1">
              <a:rPr lang="en-US"/>
              <a:pPr>
                <a:defRPr/>
              </a:pPr>
              <a:t>2/15/2019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F8F4C-1A5E-484B-BE09-75C9EEC53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D5264-F222-46E1-9005-CC257D6D3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A04F1-1E64-40E5-B7BD-3D4A24D10BE0}" type="slidenum">
              <a:rPr lang="fr-BE" altLang="en-US"/>
              <a:pPr/>
              <a:t>‹N°›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61321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107" y="4406902"/>
            <a:ext cx="91797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07" y="2906713"/>
            <a:ext cx="91797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7DF99-7A6B-4315-A337-A31D97CD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8C2A6-6C31-4770-81CF-48497078B500}" type="datetime1">
              <a:rPr lang="en-US"/>
              <a:pPr>
                <a:defRPr/>
              </a:pPr>
              <a:t>2/15/2019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686A0-526E-477A-98AF-30D6158DC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B9819-8E9B-42A1-BD95-B7BD7B02E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71179-1FAC-436B-9EEC-80183CEB301A}" type="slidenum">
              <a:rPr lang="fr-BE" altLang="en-US"/>
              <a:pPr/>
              <a:t>‹N°›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150908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988" y="1600202"/>
            <a:ext cx="47698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880" y="1600202"/>
            <a:ext cx="47698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B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EA8BB2-D1D8-45C8-9EB9-707856B2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41ED0-CD8F-4536-8898-4F6D18205EC5}" type="datetime1">
              <a:rPr lang="en-US"/>
              <a:pPr>
                <a:defRPr/>
              </a:pPr>
              <a:t>2/15/2019</a:t>
            </a:fld>
            <a:endParaRPr lang="fr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022FB1-03CA-4786-9C17-9D3C0992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C8DA6E-A315-4340-B690-9F685A123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87627-9721-4B0F-8F73-CF96A2C651BE}" type="slidenum">
              <a:rPr lang="fr-BE" altLang="en-US"/>
              <a:pPr/>
              <a:t>‹N°›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3847941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88" y="1535114"/>
            <a:ext cx="477177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988" y="2174875"/>
            <a:ext cx="477177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135" y="1535114"/>
            <a:ext cx="477364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135" y="2174875"/>
            <a:ext cx="477364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B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54B0449-12C2-463B-A668-DB96F7595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B03C8-23E5-416E-B7B5-C0EE080C1CBD}" type="datetime1">
              <a:rPr lang="en-US"/>
              <a:pPr>
                <a:defRPr/>
              </a:pPr>
              <a:t>2/15/2019</a:t>
            </a:fld>
            <a:endParaRPr lang="fr-B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985340-67CE-4CC4-8314-772E6393B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1C6D56-0ADB-4932-9C20-91CAA49D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10AB0-B42C-424D-B5A6-CC10BA1D8B5E}" type="slidenum">
              <a:rPr lang="fr-BE" altLang="en-US"/>
              <a:pPr/>
              <a:t>‹N°›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29416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fr-BE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8CDABF-0C75-4F87-9C08-842664FD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626EC-5B94-458F-899E-EA3585ED2301}" type="datetime1">
              <a:rPr lang="en-US"/>
              <a:pPr>
                <a:defRPr/>
              </a:pPr>
              <a:t>2/15/2019</a:t>
            </a:fld>
            <a:endParaRPr lang="fr-B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61E14F4-BC42-4817-BE5B-F8666CD4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7FBF72-DEF3-4E5F-86CF-9BA830C9E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6EDDA-0CB0-4D23-85EB-FEB307C15D46}" type="slidenum">
              <a:rPr lang="fr-BE" altLang="en-US"/>
              <a:pPr/>
              <a:t>‹N°›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2598718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5221DB8-5EF5-4C61-BF13-D40442616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A85CC-DEC6-443B-AD09-727B7189C332}" type="datetime1">
              <a:rPr lang="en-US"/>
              <a:pPr>
                <a:defRPr/>
              </a:pPr>
              <a:t>2/15/2019</a:t>
            </a:fld>
            <a:endParaRPr lang="fr-B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7C307D-24C5-42EC-A6B6-B12EFCD77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E08DF5-45FE-4E5E-A2F4-A36A4B4A4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0EEF9-6766-4570-832F-D3D11FFE63B0}" type="slidenum">
              <a:rPr lang="fr-BE" altLang="en-US"/>
              <a:pPr/>
              <a:t>‹N°›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715402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93" y="273050"/>
            <a:ext cx="3553048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2407" y="273054"/>
            <a:ext cx="60373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993" y="1435103"/>
            <a:ext cx="355304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7818C25-F681-40B6-9BAA-73D2C496D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8ACD4-B029-4BCA-AC0A-F21435CBE1A2}" type="datetime1">
              <a:rPr lang="en-US"/>
              <a:pPr>
                <a:defRPr/>
              </a:pPr>
              <a:t>2/15/2019</a:t>
            </a:fld>
            <a:endParaRPr lang="fr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703DA7-F98B-4B49-A82B-348C24D22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CE93AB-6199-4789-BD6D-74D578D3C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7223D-F31A-4478-90C3-F3F0D064DB65}" type="slidenum">
              <a:rPr lang="fr-BE" altLang="en-US"/>
              <a:pPr/>
              <a:t>‹N°›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144955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829" y="4800602"/>
            <a:ext cx="647985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16829" y="612775"/>
            <a:ext cx="6479858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6829" y="5367340"/>
            <a:ext cx="647985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8651CD-4CDA-4C02-A11E-9074C1A2C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481EE-D761-4408-8973-29F7B1853E8E}" type="datetime1">
              <a:rPr lang="en-US"/>
              <a:pPr>
                <a:defRPr/>
              </a:pPr>
              <a:t>2/15/2019</a:t>
            </a:fld>
            <a:endParaRPr lang="fr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363766-E2C7-44B8-8DA2-523F322E2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67B094-4CD3-44A9-BCCD-A47D1E476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326B6-A8E8-4AA9-AF8E-532C35800F1D}" type="slidenum">
              <a:rPr lang="fr-BE" altLang="en-US"/>
              <a:pPr/>
              <a:t>‹N°›</a:t>
            </a:fld>
            <a:endParaRPr lang="fr-BE" altLang="en-US"/>
          </a:p>
        </p:txBody>
      </p:sp>
    </p:spTree>
    <p:extLst>
      <p:ext uri="{BB962C8B-B14F-4D97-AF65-F5344CB8AC3E}">
        <p14:creationId xmlns:p14="http://schemas.microsoft.com/office/powerpoint/2010/main" val="1232594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1068C1B-336D-4874-9A52-4EF5834D2C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57213" y="274638"/>
            <a:ext cx="100472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altLang="en-US"/>
              <a:t>Click to edit Master title style</a:t>
            </a:r>
            <a:endParaRPr lang="fr-BE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E4A257C-7416-4F5A-820B-132AA1664F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57213" y="1600200"/>
            <a:ext cx="100472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altLang="en-US"/>
              <a:t>Click to edit Master text styles</a:t>
            </a:r>
          </a:p>
          <a:p>
            <a:pPr lvl="1"/>
            <a:r>
              <a:rPr lang="nl-BE" altLang="en-US"/>
              <a:t>Second level</a:t>
            </a:r>
          </a:p>
          <a:p>
            <a:pPr lvl="2"/>
            <a:r>
              <a:rPr lang="nl-BE" altLang="en-US"/>
              <a:t>Third level</a:t>
            </a:r>
          </a:p>
          <a:p>
            <a:pPr lvl="3"/>
            <a:r>
              <a:rPr lang="nl-BE" altLang="en-US"/>
              <a:t>Fourth level</a:t>
            </a:r>
          </a:p>
          <a:p>
            <a:pPr lvl="4"/>
            <a:r>
              <a:rPr lang="nl-BE" altLang="en-US"/>
              <a:t>Fifth level</a:t>
            </a:r>
            <a:endParaRPr lang="fr-BE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022DB-DB10-4F27-A248-79CEA2399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7213" y="6356350"/>
            <a:ext cx="26066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48AAC3C-3BCD-499A-8D32-9995F6804560}" type="datetime1">
              <a:rPr lang="en-US"/>
              <a:pPr>
                <a:defRPr/>
              </a:pPr>
              <a:t>2/15/2019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4EF9-F737-4867-8E6D-9D48FB878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3175" y="6356350"/>
            <a:ext cx="35353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70A6C-7167-41CC-B586-BD1C2A812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97825" y="6356350"/>
            <a:ext cx="26066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2FFDF93-87EA-48D7-B75A-B11AB26C0532}" type="slidenum">
              <a:rPr lang="fr-BE" altLang="en-US"/>
              <a:pPr/>
              <a:t>‹N°›</a:t>
            </a:fld>
            <a:endParaRPr lang="fr-B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5F7A368-C070-4468-9786-452A72784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55" y="178355"/>
            <a:ext cx="8844325" cy="5914470"/>
          </a:xfrm>
          <a:prstGeom prst="rect">
            <a:avLst/>
          </a:prstGeom>
        </p:spPr>
      </p:pic>
      <p:sp>
        <p:nvSpPr>
          <p:cNvPr id="2050" name="Title 1">
            <a:extLst>
              <a:ext uri="{FF2B5EF4-FFF2-40B4-BE49-F238E27FC236}">
                <a16:creationId xmlns:a16="http://schemas.microsoft.com/office/drawing/2014/main" id="{D807E19C-F48E-4DCE-A544-D4775C874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3438" y="6092825"/>
            <a:ext cx="6372225" cy="620713"/>
          </a:xfrm>
        </p:spPr>
        <p:txBody>
          <a:bodyPr/>
          <a:lstStyle/>
          <a:p>
            <a:pPr algn="r" eaLnBrk="1" hangingPunct="1"/>
            <a:r>
              <a:rPr lang="fr-BE" altLang="en-US" sz="2800" dirty="0">
                <a:solidFill>
                  <a:srgbClr val="850308"/>
                </a:solidFill>
                <a:latin typeface="Chalkduster" pitchFamily="-84" charset="0"/>
                <a:ea typeface="ＭＳ Ｐゴシック" panose="020B0600070205080204" pitchFamily="34" charset="-128"/>
              </a:rPr>
              <a:t>Réunion Mensuelle de Février</a:t>
            </a:r>
          </a:p>
        </p:txBody>
      </p:sp>
      <p:pic>
        <p:nvPicPr>
          <p:cNvPr id="2051" name="Picture 3" descr="logo-asbl_ok.jpg">
            <a:extLst>
              <a:ext uri="{FF2B5EF4-FFF2-40B4-BE49-F238E27FC236}">
                <a16:creationId xmlns:a16="http://schemas.microsoft.com/office/drawing/2014/main" id="{EB7DEC9F-9757-40A4-A76E-C4191CEBB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71438"/>
            <a:ext cx="16176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ZoneTexte 2">
            <a:extLst>
              <a:ext uri="{FF2B5EF4-FFF2-40B4-BE49-F238E27FC236}">
                <a16:creationId xmlns:a16="http://schemas.microsoft.com/office/drawing/2014/main" id="{51504E30-FB3A-4B93-9C65-338A6D6BB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516563"/>
            <a:ext cx="18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en-US" sz="1000">
              <a:solidFill>
                <a:schemeClr val="bg1"/>
              </a:solidFill>
            </a:endParaRPr>
          </a:p>
        </p:txBody>
      </p:sp>
      <p:sp>
        <p:nvSpPr>
          <p:cNvPr id="2054" name="Rectangle 3">
            <a:extLst>
              <a:ext uri="{FF2B5EF4-FFF2-40B4-BE49-F238E27FC236}">
                <a16:creationId xmlns:a16="http://schemas.microsoft.com/office/drawing/2014/main" id="{282E8B6E-0792-4DB5-9BB5-AC0A3E451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29" y="6156960"/>
            <a:ext cx="17107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 </a:t>
            </a:r>
            <a:r>
              <a:rPr lang="en-GB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Carabistouille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Net</a:t>
            </a:r>
            <a:endParaRPr lang="fr-F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134DCEA-C3ED-4989-8973-5313E051673D}"/>
              </a:ext>
            </a:extLst>
          </p:cNvPr>
          <p:cNvSpPr txBox="1">
            <a:spLocks/>
          </p:cNvSpPr>
          <p:nvPr/>
        </p:nvSpPr>
        <p:spPr bwMode="auto">
          <a:xfrm>
            <a:off x="162008" y="1196753"/>
            <a:ext cx="10047287" cy="548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dirty="0">
                <a:solidFill>
                  <a:srgbClr val="0070C0"/>
                </a:solidFill>
              </a:rPr>
              <a:t>Ouverture des locaux le 1</a:t>
            </a:r>
            <a:r>
              <a:rPr lang="fr-BE" sz="2000" baseline="30000" dirty="0">
                <a:solidFill>
                  <a:srgbClr val="0070C0"/>
                </a:solidFill>
              </a:rPr>
              <a:t>er</a:t>
            </a:r>
            <a:r>
              <a:rPr lang="fr-BE" sz="2000" dirty="0">
                <a:solidFill>
                  <a:srgbClr val="0070C0"/>
                </a:solidFill>
              </a:rPr>
              <a:t> samedi du mois </a:t>
            </a:r>
            <a:r>
              <a:rPr lang="fr-BE" sz="1600" dirty="0">
                <a:solidFill>
                  <a:srgbClr val="0070C0"/>
                </a:solidFill>
              </a:rPr>
              <a:t>(Serge Buysse)</a:t>
            </a:r>
          </a:p>
          <a:p>
            <a:endParaRPr lang="fr-BE" sz="2000" dirty="0">
              <a:solidFill>
                <a:srgbClr val="0070C0"/>
              </a:solidFill>
            </a:endParaRPr>
          </a:p>
          <a:p>
            <a:endParaRPr lang="fr-BE" sz="2000" dirty="0">
              <a:solidFill>
                <a:srgbClr val="0070C0"/>
              </a:solidFill>
            </a:endParaRPr>
          </a:p>
          <a:p>
            <a:r>
              <a:rPr lang="fr-BE" sz="2000" dirty="0">
                <a:solidFill>
                  <a:srgbClr val="0070C0"/>
                </a:solidFill>
              </a:rPr>
              <a:t>Co-voiturage organisé pour la visite de l’expo Trains Mania à Lille (</a:t>
            </a:r>
            <a:r>
              <a:rPr lang="fr-BE" sz="2000" dirty="0" err="1">
                <a:solidFill>
                  <a:srgbClr val="0070C0"/>
                </a:solidFill>
              </a:rPr>
              <a:t>fr</a:t>
            </a:r>
            <a:r>
              <a:rPr lang="fr-BE" sz="2000" dirty="0">
                <a:solidFill>
                  <a:srgbClr val="0070C0"/>
                </a:solidFill>
              </a:rPr>
              <a:t>)</a:t>
            </a:r>
          </a:p>
          <a:p>
            <a:pPr marL="0" indent="0">
              <a:buNone/>
            </a:pPr>
            <a:r>
              <a:rPr lang="fr-BE" sz="2000" dirty="0">
                <a:solidFill>
                  <a:srgbClr val="0070C0"/>
                </a:solidFill>
              </a:rPr>
              <a:t>le samedi 4 mai (voir aux valves pour inscriptions)</a:t>
            </a:r>
          </a:p>
          <a:p>
            <a:pPr marL="0" indent="0">
              <a:buNone/>
            </a:pPr>
            <a:r>
              <a:rPr lang="fr-BE" sz="2000" dirty="0">
                <a:solidFill>
                  <a:srgbClr val="0070C0"/>
                </a:solidFill>
              </a:rPr>
              <a:t>(</a:t>
            </a:r>
            <a:r>
              <a:rPr lang="fr-BE" sz="1600" dirty="0">
                <a:solidFill>
                  <a:srgbClr val="0070C0"/>
                </a:solidFill>
              </a:rPr>
              <a:t>Resp. Thomas Chevalier)</a:t>
            </a:r>
          </a:p>
          <a:p>
            <a:pPr marL="0" indent="0">
              <a:buNone/>
            </a:pPr>
            <a:endParaRPr lang="fr-BE" sz="16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BE" sz="16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BE" sz="1600" dirty="0">
              <a:solidFill>
                <a:srgbClr val="0070C0"/>
              </a:solidFill>
            </a:endParaRPr>
          </a:p>
          <a:p>
            <a:endParaRPr lang="fr-BE" sz="1600" dirty="0">
              <a:solidFill>
                <a:srgbClr val="0070C0"/>
              </a:solidFill>
            </a:endParaRPr>
          </a:p>
          <a:p>
            <a:r>
              <a:rPr lang="fr-BE" sz="2000" dirty="0">
                <a:solidFill>
                  <a:srgbClr val="0070C0"/>
                </a:solidFill>
              </a:rPr>
              <a:t>Expo </a:t>
            </a:r>
            <a:r>
              <a:rPr lang="fr-BE" sz="2000" dirty="0" err="1">
                <a:solidFill>
                  <a:srgbClr val="0070C0"/>
                </a:solidFill>
              </a:rPr>
              <a:t>Rail-2019</a:t>
            </a:r>
            <a:r>
              <a:rPr lang="fr-BE" sz="2000" dirty="0">
                <a:solidFill>
                  <a:srgbClr val="0070C0"/>
                </a:solidFill>
              </a:rPr>
              <a:t> 22/23/24 Février à </a:t>
            </a:r>
            <a:r>
              <a:rPr lang="fr-BE" sz="2000" dirty="0" err="1">
                <a:solidFill>
                  <a:srgbClr val="0070C0"/>
                </a:solidFill>
              </a:rPr>
              <a:t>Houten</a:t>
            </a:r>
            <a:r>
              <a:rPr lang="fr-BE" sz="2000" dirty="0">
                <a:solidFill>
                  <a:srgbClr val="0070C0"/>
                </a:solidFill>
              </a:rPr>
              <a:t> </a:t>
            </a:r>
            <a:r>
              <a:rPr lang="fr-BE" sz="1600" dirty="0">
                <a:solidFill>
                  <a:srgbClr val="0070C0"/>
                </a:solidFill>
              </a:rPr>
              <a:t>(</a:t>
            </a:r>
            <a:r>
              <a:rPr lang="fr-BE" sz="1600" dirty="0" err="1">
                <a:solidFill>
                  <a:srgbClr val="0070C0"/>
                </a:solidFill>
              </a:rPr>
              <a:t>nl</a:t>
            </a:r>
            <a:r>
              <a:rPr lang="fr-BE" sz="1600" dirty="0">
                <a:solidFill>
                  <a:srgbClr val="0070C0"/>
                </a:solidFill>
              </a:rPr>
              <a:t>) </a:t>
            </a:r>
          </a:p>
          <a:p>
            <a:pPr marL="0" indent="0">
              <a:buNone/>
            </a:pPr>
            <a:r>
              <a:rPr lang="fr-BE" sz="1600" dirty="0">
                <a:solidFill>
                  <a:srgbClr val="0070C0"/>
                </a:solidFill>
              </a:rPr>
              <a:t> (Thierry Follebouckt)</a:t>
            </a:r>
          </a:p>
          <a:p>
            <a:pPr marL="0" indent="0">
              <a:buNone/>
            </a:pPr>
            <a:endParaRPr lang="fr-BE" sz="16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BE" sz="2000" dirty="0">
              <a:solidFill>
                <a:srgbClr val="0070C0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05EDFA1-29D8-4C34-BA3C-BDFC5B68B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840" y="4365104"/>
            <a:ext cx="1938328" cy="21097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894708-640B-4A99-B898-333F31F12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168" y="1684718"/>
            <a:ext cx="2239744" cy="21204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F83536-9BF9-470F-AAEC-7967BA49F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632" y="0"/>
            <a:ext cx="4068688" cy="101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0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3" name="Text Box 25">
            <a:extLst>
              <a:ext uri="{FF2B5EF4-FFF2-40B4-BE49-F238E27FC236}">
                <a16:creationId xmlns:a16="http://schemas.microsoft.com/office/drawing/2014/main" id="{1445A925-372B-4135-A416-8613CC7B8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5949950"/>
            <a:ext cx="107997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fr-BE" altLang="en-US" sz="2800" dirty="0">
                <a:solidFill>
                  <a:srgbClr val="73734D"/>
                </a:solidFill>
              </a:rPr>
              <a:t>Sujet:</a:t>
            </a:r>
            <a:r>
              <a:rPr lang="fr-BE" altLang="en-US" sz="2800" dirty="0">
                <a:solidFill>
                  <a:srgbClr val="FFCC00"/>
                </a:solidFill>
              </a:rPr>
              <a:t> Les </a:t>
            </a:r>
            <a:r>
              <a:rPr lang="fr-BE" altLang="en-US" sz="2800" dirty="0" err="1">
                <a:solidFill>
                  <a:srgbClr val="FFCC00"/>
                </a:solidFill>
              </a:rPr>
              <a:t>Arduinos</a:t>
            </a:r>
            <a:r>
              <a:rPr lang="fr-BE" altLang="en-US" sz="2800" dirty="0">
                <a:solidFill>
                  <a:srgbClr val="FFCC00"/>
                </a:solidFill>
              </a:rPr>
              <a:t> </a:t>
            </a:r>
          </a:p>
          <a:p>
            <a:pPr defTabSz="914400" eaLnBrk="1" hangingPunct="1"/>
            <a:r>
              <a:rPr lang="fr-BE" altLang="en-US" sz="2800" dirty="0">
                <a:solidFill>
                  <a:srgbClr val="73734D"/>
                </a:solidFill>
              </a:rPr>
              <a:t>Présentation:</a:t>
            </a:r>
            <a:r>
              <a:rPr lang="fr-BE" altLang="en-US" sz="2800" dirty="0">
                <a:solidFill>
                  <a:srgbClr val="FFCC00"/>
                </a:solidFill>
              </a:rPr>
              <a:t> Thomas Chevalier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D9DA3E-F641-44B8-B7DC-40B6DFAFADEC}"/>
              </a:ext>
            </a:extLst>
          </p:cNvPr>
          <p:cNvSpPr/>
          <p:nvPr/>
        </p:nvSpPr>
        <p:spPr>
          <a:xfrm>
            <a:off x="180975" y="260648"/>
            <a:ext cx="10799763" cy="504056"/>
          </a:xfrm>
          <a:prstGeom prst="rect">
            <a:avLst/>
          </a:prstGeom>
          <a:gradFill flip="none" rotWithShape="1">
            <a:gsLst>
              <a:gs pos="0">
                <a:srgbClr val="FFFB06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266F11-52B6-4658-8C50-3584CD1A34A5}"/>
              </a:ext>
            </a:extLst>
          </p:cNvPr>
          <p:cNvSpPr txBox="1"/>
          <p:nvPr/>
        </p:nvSpPr>
        <p:spPr>
          <a:xfrm>
            <a:off x="4752617" y="33648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Pause terminée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08DFC8-9F4C-463F-965E-1FDA451A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999" y="3527797"/>
            <a:ext cx="2204864" cy="22048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5F4CE36-2720-450A-B6E0-6561D2D12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765" y="980583"/>
            <a:ext cx="3571084" cy="24856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CD5A68-19D2-48B2-96B0-C7EF1AE4E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16" y="3511037"/>
            <a:ext cx="2235328" cy="22353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818922-8D91-43EC-88CA-D600AAE9F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110" y="3689916"/>
            <a:ext cx="4286250" cy="20526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271EC14-2457-4CDC-939A-07B52E8901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216" y="980583"/>
            <a:ext cx="4762500" cy="231457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538BD3F-D43A-454B-8EBF-370E60A84F1B}"/>
              </a:ext>
            </a:extLst>
          </p:cNvPr>
          <p:cNvSpPr txBox="1"/>
          <p:nvPr/>
        </p:nvSpPr>
        <p:spPr>
          <a:xfrm>
            <a:off x="6836765" y="315846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Uno</a:t>
            </a:r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F572F5D-9B68-48A6-9CA5-F2A143A400C5}"/>
              </a:ext>
            </a:extLst>
          </p:cNvPr>
          <p:cNvSpPr txBox="1"/>
          <p:nvPr/>
        </p:nvSpPr>
        <p:spPr>
          <a:xfrm>
            <a:off x="6539342" y="540026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Mega</a:t>
            </a:r>
            <a:endParaRPr lang="en-GB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E91C591-64C1-4C10-8A73-3B769C2B9D35}"/>
              </a:ext>
            </a:extLst>
          </p:cNvPr>
          <p:cNvSpPr txBox="1"/>
          <p:nvPr/>
        </p:nvSpPr>
        <p:spPr>
          <a:xfrm>
            <a:off x="3457895" y="352779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Nano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3FF494-713F-4E85-8213-8616D73C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83"/>
            <a:ext cx="11161713" cy="634082"/>
          </a:xfr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fr-BE" sz="3200" dirty="0">
                <a:latin typeface="Blippo" pitchFamily="2" charset="0"/>
              </a:rPr>
              <a:t>Répartition des tâches au sein du Conseil d’Administration</a:t>
            </a:r>
            <a:endParaRPr lang="en-GB" sz="3200" dirty="0">
              <a:latin typeface="Blippo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9084AE-56BD-43A5-85B8-848D1DC05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11" y="586717"/>
            <a:ext cx="10047287" cy="1900807"/>
          </a:xfrm>
        </p:spPr>
        <p:txBody>
          <a:bodyPr/>
          <a:lstStyle/>
          <a:p>
            <a:r>
              <a:rPr lang="fr-BE" sz="1600" dirty="0">
                <a:solidFill>
                  <a:srgbClr val="002060"/>
                </a:solidFill>
              </a:rPr>
              <a:t>Présidence : Didier Delfosse</a:t>
            </a:r>
          </a:p>
          <a:p>
            <a:r>
              <a:rPr lang="fr-BE" sz="1600" dirty="0">
                <a:solidFill>
                  <a:srgbClr val="002060"/>
                </a:solidFill>
              </a:rPr>
              <a:t>Vice-Présidence : Jean-Claude Botspoel</a:t>
            </a:r>
          </a:p>
          <a:p>
            <a:r>
              <a:rPr lang="fr-BE" sz="1600" dirty="0">
                <a:solidFill>
                  <a:srgbClr val="002060"/>
                </a:solidFill>
              </a:rPr>
              <a:t>Secrétariat : Pierre Storder</a:t>
            </a:r>
          </a:p>
          <a:p>
            <a:r>
              <a:rPr lang="fr-BE" sz="1600" dirty="0">
                <a:solidFill>
                  <a:srgbClr val="002060"/>
                </a:solidFill>
              </a:rPr>
              <a:t>Trésorerie : Pierre Goyens</a:t>
            </a:r>
          </a:p>
          <a:p>
            <a:r>
              <a:rPr lang="fr-BE" sz="1600" dirty="0">
                <a:solidFill>
                  <a:srgbClr val="002060"/>
                </a:solidFill>
              </a:rPr>
              <a:t>Médiation : Philippe Bruniaux</a:t>
            </a:r>
          </a:p>
          <a:p>
            <a:r>
              <a:rPr lang="fr-BE" sz="1600" dirty="0">
                <a:solidFill>
                  <a:srgbClr val="002060"/>
                </a:solidFill>
              </a:rPr>
              <a:t>Membres : Thomas Chevalier et  Didier Moreau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4BFB717-0B8B-4C53-9B1D-ACD7AF5B5FC7}"/>
              </a:ext>
            </a:extLst>
          </p:cNvPr>
          <p:cNvSpPr txBox="1">
            <a:spLocks/>
          </p:cNvSpPr>
          <p:nvPr/>
        </p:nvSpPr>
        <p:spPr bwMode="auto">
          <a:xfrm>
            <a:off x="647" y="2276872"/>
            <a:ext cx="11161709" cy="634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r>
              <a:rPr lang="fr-BE" sz="3200" dirty="0">
                <a:latin typeface="Blippo" pitchFamily="2" charset="0"/>
              </a:rPr>
              <a:t>Répartition des tâches au sein du Club</a:t>
            </a:r>
            <a:endParaRPr lang="en-GB" sz="3200" dirty="0">
              <a:latin typeface="Blippo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CD0E2E-40F4-48EE-948E-E8FAE7F0C143}"/>
              </a:ext>
            </a:extLst>
          </p:cNvPr>
          <p:cNvSpPr/>
          <p:nvPr/>
        </p:nvSpPr>
        <p:spPr>
          <a:xfrm>
            <a:off x="557211" y="2852936"/>
            <a:ext cx="1013621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rgbClr val="002060"/>
                </a:solidFill>
              </a:rPr>
              <a:t>Rédacteur en chef : André-Marie Ducarme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rgbClr val="002060"/>
                </a:solidFill>
              </a:rPr>
              <a:t>Bibliothécaires : Philippe Bruniaux &amp; Jean-Claude Botspoel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rgbClr val="002060"/>
                </a:solidFill>
              </a:rPr>
              <a:t>Médias (Facebook, site web, …) : Thomas Chevalier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rgbClr val="002060"/>
                </a:solidFill>
              </a:rPr>
              <a:t>Animateur du réseau H0 Mosan : (</a:t>
            </a:r>
            <a:r>
              <a:rPr lang="fr-BE" dirty="0">
                <a:solidFill>
                  <a:srgbClr val="002060"/>
                </a:solidFill>
              </a:rPr>
              <a:t>suivant la réunion du 26 avril)</a:t>
            </a:r>
            <a:endParaRPr lang="fr-BE" sz="18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rgbClr val="002060"/>
                </a:solidFill>
              </a:rPr>
              <a:t>Animateur du réseau N : Thierry Follebouckt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rgbClr val="002060"/>
                </a:solidFill>
              </a:rPr>
              <a:t>Animateur du réseau H0 3 rails </a:t>
            </a:r>
            <a:r>
              <a:rPr lang="fr-BE" sz="1800" dirty="0">
                <a:solidFill>
                  <a:srgbClr val="002060"/>
                </a:solidFill>
              </a:rPr>
              <a:t>: Fabrice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rgbClr val="002060"/>
                </a:solidFill>
              </a:rPr>
              <a:t>Animateur</a:t>
            </a:r>
            <a:r>
              <a:rPr lang="fr-BE" sz="1800" dirty="0">
                <a:solidFill>
                  <a:srgbClr val="002060"/>
                </a:solidFill>
              </a:rPr>
              <a:t> du réseau H0 Mod</a:t>
            </a:r>
            <a:r>
              <a:rPr lang="fr-BE" dirty="0">
                <a:solidFill>
                  <a:srgbClr val="002060"/>
                </a:solidFill>
              </a:rPr>
              <a:t>ulaire : Jean-Claude Botspoel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rgbClr val="002060"/>
                </a:solidFill>
              </a:rPr>
              <a:t>Gestion &amp; Approvisionnement </a:t>
            </a:r>
            <a:r>
              <a:rPr lang="fr-BE" dirty="0">
                <a:solidFill>
                  <a:srgbClr val="002060"/>
                </a:solidFill>
              </a:rPr>
              <a:t>B</a:t>
            </a:r>
            <a:r>
              <a:rPr lang="fr-BE" sz="1800" dirty="0">
                <a:solidFill>
                  <a:srgbClr val="002060"/>
                </a:solidFill>
              </a:rPr>
              <a:t>ar : Jean-Marie Dresse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rgbClr val="002060"/>
                </a:solidFill>
              </a:rPr>
              <a:t>Relation Comité de Jumelage Dinan – Dinant : Jean-Claude Botspoel &amp; Philippe Bruniaux</a:t>
            </a:r>
            <a:endParaRPr lang="fr-BE" sz="18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rgbClr val="002060"/>
                </a:solidFill>
              </a:rPr>
              <a:t>Responsables Ateliers et Emprunts Outillages : Pierre Storder &amp; Didier Delfosse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rgbClr val="002060"/>
                </a:solidFill>
              </a:rPr>
              <a:t>Responsable vitrine des occasions : Philippe Bruniaux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rgbClr val="002060"/>
                </a:solidFill>
              </a:rPr>
              <a:t>Responsable ouverture 1</a:t>
            </a:r>
            <a:r>
              <a:rPr lang="fr-BE" sz="1400" dirty="0">
                <a:solidFill>
                  <a:srgbClr val="002060"/>
                </a:solidFill>
              </a:rPr>
              <a:t>er</a:t>
            </a:r>
            <a:r>
              <a:rPr lang="fr-BE" dirty="0">
                <a:solidFill>
                  <a:srgbClr val="002060"/>
                </a:solidFill>
              </a:rPr>
              <a:t> samedi du mois : Serge Buysse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rgbClr val="002060"/>
                </a:solidFill>
              </a:rPr>
              <a:t>Responsables bourse : Pierre Storder &amp; Didier Delfosse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rgbClr val="002060"/>
                </a:solidFill>
              </a:rPr>
              <a:t>Contact ASBL Géronsart : Jean-Claude Botspoel &amp; Pierre Storder</a:t>
            </a:r>
          </a:p>
        </p:txBody>
      </p:sp>
    </p:spTree>
    <p:extLst>
      <p:ext uri="{BB962C8B-B14F-4D97-AF65-F5344CB8AC3E}">
        <p14:creationId xmlns:p14="http://schemas.microsoft.com/office/powerpoint/2010/main" val="223620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EA91BBCA-6F60-4F7B-B39A-2725FFE38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161713" cy="914400"/>
          </a:xfrm>
          <a:solidFill>
            <a:srgbClr val="99CC00"/>
          </a:solidFill>
          <a:ln w="25400" cap="flat">
            <a:solidFill>
              <a:srgbClr val="339966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altLang="en-US" sz="4000" dirty="0">
                <a:solidFill>
                  <a:srgbClr val="FFFFFF"/>
                </a:solidFill>
                <a:latin typeface="Blippo" pitchFamily="2" charset="0"/>
                <a:ea typeface="ＭＳ Ｐゴシック" panose="020B0600070205080204" pitchFamily="34" charset="-128"/>
              </a:rPr>
              <a:t>Calendrier des réunions mensuelles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1EAC0BE-EB21-43F5-BF60-3315FF4C0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295400"/>
            <a:ext cx="10120313" cy="4525963"/>
          </a:xfrm>
        </p:spPr>
        <p:txBody>
          <a:bodyPr/>
          <a:lstStyle/>
          <a:p>
            <a:r>
              <a:rPr lang="fr-BE" altLang="en-US" dirty="0">
                <a:ea typeface="ＭＳ Ｐゴシック" panose="020B0600070205080204" pitchFamily="34" charset="-128"/>
              </a:rPr>
              <a:t>Mars -</a:t>
            </a:r>
            <a:r>
              <a:rPr lang="fr-BE" altLang="en-US" sz="24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La p</a:t>
            </a:r>
            <a:r>
              <a:rPr lang="fr-FR" altLang="en-US" sz="2400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atine</a:t>
            </a:r>
            <a:r>
              <a:rPr lang="fr-FR" altLang="en-US" sz="24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des personnages par Jean-Claude Botspoel</a:t>
            </a:r>
            <a:endParaRPr lang="fr-BE" altLang="en-US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  <a:p>
            <a:r>
              <a:rPr lang="fr-BE" altLang="en-US" dirty="0">
                <a:ea typeface="ＭＳ Ｐゴシック" panose="020B0600070205080204" pitchFamily="34" charset="-128"/>
              </a:rPr>
              <a:t>Avril - </a:t>
            </a:r>
            <a:r>
              <a:rPr lang="fr-FR" altLang="en-US" sz="24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« L’Irlande et ses Chemins de Fer Tourbiers » par Guy </a:t>
            </a:r>
            <a:r>
              <a:rPr lang="fr-FR" altLang="en-US" sz="2400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Tyteca</a:t>
            </a:r>
            <a:endParaRPr lang="fr-BE" altLang="en-US" sz="24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  <a:p>
            <a:r>
              <a:rPr lang="fr-BE" altLang="en-US" dirty="0">
                <a:ea typeface="ＭＳ Ｐゴシック" panose="020B0600070205080204" pitchFamily="34" charset="-128"/>
              </a:rPr>
              <a:t>Mai - </a:t>
            </a:r>
            <a:r>
              <a:rPr lang="fr-BE" altLang="en-US" sz="24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?</a:t>
            </a:r>
          </a:p>
          <a:p>
            <a:r>
              <a:rPr lang="fr-BE" altLang="en-US" dirty="0">
                <a:ea typeface="ＭＳ Ｐゴシック" panose="020B0600070205080204" pitchFamily="34" charset="-128"/>
              </a:rPr>
              <a:t>Juin - </a:t>
            </a:r>
            <a:r>
              <a:rPr lang="fr-BE" altLang="en-US" sz="24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?</a:t>
            </a:r>
          </a:p>
          <a:p>
            <a:pPr lvl="0"/>
            <a:r>
              <a:rPr lang="fr-BE" altLang="en-US" dirty="0">
                <a:solidFill>
                  <a:prstClr val="black"/>
                </a:solidFill>
                <a:ea typeface="ＭＳ Ｐゴシック" panose="020B0600070205080204" pitchFamily="34" charset="-128"/>
              </a:rPr>
              <a:t>Juillet – </a:t>
            </a:r>
            <a:r>
              <a:rPr lang="fr-BE" altLang="en-US" sz="24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Film / Vidéo</a:t>
            </a:r>
          </a:p>
          <a:p>
            <a:pPr lvl="0"/>
            <a:r>
              <a:rPr lang="fr-BE" altLang="en-US" dirty="0">
                <a:solidFill>
                  <a:prstClr val="black"/>
                </a:solidFill>
                <a:ea typeface="ＭＳ Ｐゴシック" panose="020B0600070205080204" pitchFamily="34" charset="-128"/>
              </a:rPr>
              <a:t>Août – </a:t>
            </a:r>
            <a:r>
              <a:rPr lang="fr-BE" altLang="en-US" sz="24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Film / Vidéo</a:t>
            </a:r>
          </a:p>
          <a:p>
            <a:pPr lvl="0"/>
            <a:r>
              <a:rPr lang="fr-BE" altLang="en-US" dirty="0">
                <a:solidFill>
                  <a:prstClr val="black"/>
                </a:solidFill>
                <a:ea typeface="ＭＳ Ｐゴシック" panose="020B0600070205080204" pitchFamily="34" charset="-128"/>
              </a:rPr>
              <a:t>Septembre – </a:t>
            </a:r>
            <a:r>
              <a:rPr lang="fr-BE" altLang="en-US" sz="24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?</a:t>
            </a:r>
          </a:p>
          <a:p>
            <a:pPr lvl="0"/>
            <a:endParaRPr lang="fr-BE" altLang="en-US" sz="24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  <a:p>
            <a:pPr marL="0" lvl="0" indent="0">
              <a:buNone/>
            </a:pPr>
            <a:endParaRPr lang="fr-BE" altLang="en-US" sz="24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  <a:p>
            <a:pPr lvl="0"/>
            <a:endParaRPr lang="fr-BE" altLang="en-US" sz="24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  <a:p>
            <a:pPr lvl="0"/>
            <a:endParaRPr lang="fr-BE" altLang="en-US" sz="24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  <a:p>
            <a:endParaRPr lang="fr-BE" altLang="en-US" sz="24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5CD4BB-E9CC-44C8-B744-3989639E2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096" y="4506659"/>
            <a:ext cx="3020194" cy="188558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632E9EE-16D2-41EA-A208-ACFC736D5224}"/>
              </a:ext>
            </a:extLst>
          </p:cNvPr>
          <p:cNvSpPr txBox="1"/>
          <p:nvPr/>
        </p:nvSpPr>
        <p:spPr>
          <a:xfrm>
            <a:off x="8245152" y="195590"/>
            <a:ext cx="2916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		</a:t>
            </a:r>
            <a:r>
              <a:rPr lang="fr-BE" sz="1400" dirty="0">
                <a:solidFill>
                  <a:schemeClr val="bg1"/>
                </a:solidFill>
              </a:rPr>
              <a:t>Responsable: 			Philippe B.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A687EF-72EB-46BA-A8B6-189D98585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161713" cy="914400"/>
          </a:xfrm>
          <a:solidFill>
            <a:schemeClr val="accent3">
              <a:lumMod val="60000"/>
              <a:lumOff val="40000"/>
            </a:schemeClr>
          </a:solidFill>
          <a:ln w="25400" cap="flat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altLang="en-US" sz="4000" dirty="0">
                <a:solidFill>
                  <a:srgbClr val="FFFFFF"/>
                </a:solidFill>
                <a:latin typeface="Blippo" pitchFamily="2" charset="0"/>
                <a:ea typeface="ＭＳ Ｐゴシック" panose="020B0600070205080204" pitchFamily="34" charset="-128"/>
              </a:rPr>
              <a:t>Accueil des Nouveaux Membres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5364252-122A-42A4-9993-463DAB278FC4}"/>
              </a:ext>
            </a:extLst>
          </p:cNvPr>
          <p:cNvSpPr txBox="1"/>
          <p:nvPr/>
        </p:nvSpPr>
        <p:spPr>
          <a:xfrm>
            <a:off x="1692424" y="2564904"/>
            <a:ext cx="28584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Loic</a:t>
            </a:r>
            <a:r>
              <a:rPr lang="fr-BE" dirty="0"/>
              <a:t> Billard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Jean-Louis </a:t>
            </a:r>
            <a:r>
              <a:rPr lang="fr-BE"/>
              <a:t>Noirhomme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Marc &amp; Sean </a:t>
            </a:r>
            <a:r>
              <a:rPr lang="fr-BE" dirty="0" err="1"/>
              <a:t>Peignois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2312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915BF6-B5CB-48DE-980B-7508A226F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81" y="1135973"/>
            <a:ext cx="10047287" cy="3404066"/>
          </a:xfrm>
        </p:spPr>
        <p:txBody>
          <a:bodyPr/>
          <a:lstStyle/>
          <a:p>
            <a:pPr>
              <a:buFontTx/>
              <a:buChar char="-"/>
            </a:pPr>
            <a:r>
              <a:rPr lang="fr-BE" sz="2000" dirty="0"/>
              <a:t>Maintenir 4 parutions par an (10 mars, 10 juin, 10 septembre, 10 décembre)</a:t>
            </a:r>
          </a:p>
          <a:p>
            <a:pPr>
              <a:buFontTx/>
              <a:buChar char="-"/>
            </a:pPr>
            <a:r>
              <a:rPr lang="fr-BE" sz="2000" dirty="0"/>
              <a:t>Maintenir le format A4</a:t>
            </a:r>
          </a:p>
          <a:p>
            <a:pPr>
              <a:buFontTx/>
              <a:buChar char="-"/>
            </a:pPr>
            <a:r>
              <a:rPr lang="fr-BE" sz="2000" dirty="0"/>
              <a:t>Maintenir le nombre de pages à 24</a:t>
            </a:r>
          </a:p>
          <a:p>
            <a:pPr>
              <a:buFontTx/>
              <a:buChar char="-"/>
            </a:pPr>
            <a:r>
              <a:rPr lang="fr-BE" sz="2000" dirty="0"/>
              <a:t>Placer en haut de page le nom de la revue et la rubrique concernée</a:t>
            </a:r>
          </a:p>
          <a:p>
            <a:pPr>
              <a:buFontTx/>
              <a:buChar char="-"/>
            </a:pPr>
            <a:r>
              <a:rPr lang="fr-BE" sz="2000" dirty="0"/>
              <a:t>Essai de bandeaux de couleurs en fonction des rubriques</a:t>
            </a:r>
          </a:p>
          <a:p>
            <a:pPr>
              <a:buFontTx/>
              <a:buChar char="-"/>
            </a:pPr>
            <a:r>
              <a:rPr lang="fr-BE" sz="2000" dirty="0"/>
              <a:t>Articles présentés en 2, 3 ou 4 colonnes comme cela se fait dans les revues professionnelles</a:t>
            </a:r>
          </a:p>
          <a:p>
            <a:pPr>
              <a:buFontTx/>
              <a:buChar char="-"/>
            </a:pPr>
            <a:r>
              <a:rPr lang="fr-BE" sz="2000" dirty="0"/>
              <a:t>Utilisation du caractère « Bliss 10/12 gras moyen » pour une lecture confortable des articles</a:t>
            </a:r>
          </a:p>
          <a:p>
            <a:pPr>
              <a:buFontTx/>
              <a:buChar char="-"/>
            </a:pPr>
            <a:r>
              <a:rPr lang="fr-BE" sz="2000" dirty="0"/>
              <a:t>Déplacement de la pagination en bas de page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5E5AAF-4C9D-4BD1-97CF-5E38EC9CDC5A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1161713" cy="914400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r>
              <a:rPr lang="fr-BE" alt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Blippo" pitchFamily="2" charset="0"/>
                <a:ea typeface="ＭＳ Ｐゴシック" panose="020B0600070205080204" pitchFamily="34" charset="-128"/>
              </a:rPr>
              <a:t>Ferro Flash Namur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16DBF2-884B-4050-9C2F-B808AC917911}"/>
              </a:ext>
            </a:extLst>
          </p:cNvPr>
          <p:cNvSpPr txBox="1"/>
          <p:nvPr/>
        </p:nvSpPr>
        <p:spPr>
          <a:xfrm>
            <a:off x="8192096" y="195590"/>
            <a:ext cx="2916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Responsable: </a:t>
            </a:r>
          </a:p>
          <a:p>
            <a:pPr algn="r"/>
            <a:r>
              <a:rPr lang="fr-BE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		André-Marie 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1BEC01-903D-4931-BB05-F1AF55DCC6FB}"/>
              </a:ext>
            </a:extLst>
          </p:cNvPr>
          <p:cNvSpPr/>
          <p:nvPr/>
        </p:nvSpPr>
        <p:spPr>
          <a:xfrm>
            <a:off x="4124957" y="6325194"/>
            <a:ext cx="557847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fr-BE" sz="1800" dirty="0"/>
              <a:t>	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9D6977F-44B4-41D7-9A2C-53A7BF787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55" t="11157" r="10655" b="12353"/>
          <a:stretch/>
        </p:blipFill>
        <p:spPr>
          <a:xfrm>
            <a:off x="7813104" y="3716085"/>
            <a:ext cx="2270217" cy="302695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E7EDEA4-9DFC-4DD4-BEE8-8E59713BA72D}"/>
              </a:ext>
            </a:extLst>
          </p:cNvPr>
          <p:cNvSpPr txBox="1"/>
          <p:nvPr/>
        </p:nvSpPr>
        <p:spPr>
          <a:xfrm rot="20581588">
            <a:off x="7994678" y="5085184"/>
            <a:ext cx="1907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>
                <a:solidFill>
                  <a:schemeClr val="accent4">
                    <a:lumMod val="50000"/>
                  </a:schemeClr>
                </a:solidFill>
                <a:latin typeface="Wide Latin" panose="020A0A07050505020404" pitchFamily="18" charset="0"/>
              </a:rPr>
              <a:t>Articles</a:t>
            </a:r>
            <a:endParaRPr lang="en-GB" sz="1600" dirty="0">
              <a:solidFill>
                <a:schemeClr val="accent4">
                  <a:lumMod val="50000"/>
                </a:schemeClr>
              </a:solidFill>
              <a:latin typeface="Wide Latin" panose="020A0A070505050204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ADF270-7667-464D-9003-B8F66254BCA1}"/>
              </a:ext>
            </a:extLst>
          </p:cNvPr>
          <p:cNvSpPr txBox="1"/>
          <p:nvPr/>
        </p:nvSpPr>
        <p:spPr>
          <a:xfrm>
            <a:off x="1512703" y="5155221"/>
            <a:ext cx="5224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/>
              <a:t>Possibilité de tirage des photos parues dans FFN</a:t>
            </a:r>
          </a:p>
          <a:p>
            <a:pPr algn="ctr"/>
            <a:r>
              <a:rPr lang="fr-BE" dirty="0"/>
              <a:t>Sur simple demande auprès du Rédac-chef </a:t>
            </a:r>
          </a:p>
          <a:p>
            <a:pPr algn="ctr"/>
            <a:r>
              <a:rPr lang="fr-BE" dirty="0"/>
              <a:t>Mais toujours avec l’accord du photographe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846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55B9A31-E3E5-4E4F-B065-DF883C143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161713" cy="914400"/>
          </a:xfrm>
          <a:solidFill>
            <a:schemeClr val="accent3">
              <a:lumMod val="60000"/>
              <a:lumOff val="40000"/>
            </a:schemeClr>
          </a:solidFill>
          <a:ln w="25400" cap="flat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altLang="en-US" sz="4000" dirty="0">
                <a:solidFill>
                  <a:srgbClr val="FFFFFF"/>
                </a:solidFill>
                <a:latin typeface="Blippo" pitchFamily="2" charset="0"/>
                <a:ea typeface="ＭＳ Ｐゴシック" panose="020B0600070205080204" pitchFamily="34" charset="-128"/>
              </a:rPr>
              <a:t>Animation des jours blancs 2019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0CBE5B-3182-436B-B631-AB157DB1C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295401"/>
            <a:ext cx="10120313" cy="3357736"/>
          </a:xfrm>
        </p:spPr>
        <p:txBody>
          <a:bodyPr/>
          <a:lstStyle/>
          <a:p>
            <a:r>
              <a:rPr lang="fr-FR" sz="2400" dirty="0"/>
              <a:t>Quoi : Animations </a:t>
            </a:r>
            <a:r>
              <a:rPr lang="fr-FR" sz="2400" dirty="0" err="1"/>
              <a:t>modélistiques</a:t>
            </a:r>
            <a:endParaRPr lang="fr-FR" sz="2400" dirty="0"/>
          </a:p>
          <a:p>
            <a:r>
              <a:rPr lang="fr-FR" sz="2400" dirty="0"/>
              <a:t>Quand : Entre la fin des examens et le début des vacances d’été.</a:t>
            </a:r>
            <a:r>
              <a:rPr lang="fr-BE" altLang="en-US" sz="2400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fr-BE" altLang="en-US" sz="2400" dirty="0">
                <a:ea typeface="ＭＳ Ｐゴシック" panose="020B0600070205080204" pitchFamily="34" charset="-128"/>
              </a:rPr>
              <a:t>Quel public : des jeunes de entre 12 et 20 ans</a:t>
            </a:r>
          </a:p>
          <a:p>
            <a:r>
              <a:rPr lang="fr-BE" altLang="en-US" sz="2400" dirty="0">
                <a:ea typeface="ＭＳ Ｐゴシック" panose="020B0600070205080204" pitchFamily="34" charset="-128"/>
              </a:rPr>
              <a:t>Quel lieu : au club ou dans les écoles (pas encore défini)</a:t>
            </a:r>
          </a:p>
          <a:p>
            <a:r>
              <a:rPr lang="fr-BE" altLang="en-US" sz="2400" dirty="0">
                <a:ea typeface="ＭＳ Ｐゴシック" panose="020B0600070205080204" pitchFamily="34" charset="-128"/>
              </a:rPr>
              <a:t>Quels sujets : Tout sujet se rapportant au modélisme ferroviaire</a:t>
            </a:r>
          </a:p>
          <a:p>
            <a:r>
              <a:rPr lang="fr-BE" altLang="en-US" sz="2400" dirty="0">
                <a:ea typeface="ＭＳ Ｐゴシック" panose="020B0600070205080204" pitchFamily="34" charset="-128"/>
              </a:rPr>
              <a:t>Quels Buts : Mettre en avant le club et proposer aux jeunes une alternative aux tablettes, smartphone et autre consoles de jeux comme loisir.</a:t>
            </a:r>
          </a:p>
          <a:p>
            <a:endParaRPr lang="fr-BE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D7CB4F9-AC11-4F99-A54A-F656C118500C}"/>
              </a:ext>
            </a:extLst>
          </p:cNvPr>
          <p:cNvSpPr txBox="1"/>
          <p:nvPr/>
        </p:nvSpPr>
        <p:spPr>
          <a:xfrm>
            <a:off x="8245152" y="195590"/>
            <a:ext cx="2916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		</a:t>
            </a:r>
            <a:r>
              <a:rPr lang="fr-BE" sz="1400" dirty="0">
                <a:solidFill>
                  <a:schemeClr val="bg1"/>
                </a:solidFill>
              </a:rPr>
              <a:t>Responsable: 			Philippe B.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6213578-CDA7-4DA4-93D2-E086A7C8A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839" y="4581128"/>
            <a:ext cx="1082033" cy="192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8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51EF0E-8707-4E94-86F5-23C3304FC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768" y="1484784"/>
            <a:ext cx="6230772" cy="449121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B3CE97-A58E-4557-B1C3-C4776761D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257" y="1196752"/>
            <a:ext cx="4464496" cy="4779247"/>
          </a:xfrm>
        </p:spPr>
        <p:txBody>
          <a:bodyPr/>
          <a:lstStyle/>
          <a:p>
            <a:r>
              <a:rPr lang="fr-BE" sz="2800" dirty="0">
                <a:solidFill>
                  <a:schemeClr val="bg1"/>
                </a:solidFill>
              </a:rPr>
              <a:t>Date : 26 Avril</a:t>
            </a:r>
          </a:p>
          <a:p>
            <a:r>
              <a:rPr lang="fr-BE" sz="2800" dirty="0">
                <a:solidFill>
                  <a:schemeClr val="bg1"/>
                </a:solidFill>
              </a:rPr>
              <a:t>Heure : </a:t>
            </a:r>
            <a:r>
              <a:rPr lang="fr-BE" sz="2800" dirty="0" err="1">
                <a:solidFill>
                  <a:schemeClr val="bg1"/>
                </a:solidFill>
              </a:rPr>
              <a:t>20h</a:t>
            </a:r>
            <a:endParaRPr lang="fr-BE" sz="2800" dirty="0">
              <a:solidFill>
                <a:schemeClr val="bg1"/>
              </a:solidFill>
            </a:endParaRPr>
          </a:p>
          <a:p>
            <a:r>
              <a:rPr lang="fr-BE" sz="2800" dirty="0">
                <a:solidFill>
                  <a:schemeClr val="bg1"/>
                </a:solidFill>
              </a:rPr>
              <a:t>Lieu : Hall commun</a:t>
            </a:r>
          </a:p>
          <a:p>
            <a:r>
              <a:rPr lang="fr-BE" sz="2800" dirty="0">
                <a:solidFill>
                  <a:schemeClr val="bg1"/>
                </a:solidFill>
              </a:rPr>
              <a:t>Sujets : </a:t>
            </a:r>
          </a:p>
          <a:p>
            <a:pPr lvl="1"/>
            <a:r>
              <a:rPr lang="fr-BE" sz="2400" dirty="0">
                <a:solidFill>
                  <a:schemeClr val="bg1"/>
                </a:solidFill>
              </a:rPr>
              <a:t>Recherche d’idées </a:t>
            </a:r>
            <a:br>
              <a:rPr lang="fr-BE" sz="2400" dirty="0">
                <a:solidFill>
                  <a:schemeClr val="bg1"/>
                </a:solidFill>
              </a:rPr>
            </a:br>
            <a:r>
              <a:rPr lang="fr-BE" sz="2400" dirty="0">
                <a:solidFill>
                  <a:schemeClr val="bg1"/>
                </a:solidFill>
              </a:rPr>
              <a:t>d’animations du réseau</a:t>
            </a:r>
          </a:p>
          <a:p>
            <a:pPr lvl="1"/>
            <a:r>
              <a:rPr lang="fr-BE" sz="2400" dirty="0">
                <a:solidFill>
                  <a:schemeClr val="bg1"/>
                </a:solidFill>
              </a:rPr>
              <a:t>Recherche d’un animateur réseau</a:t>
            </a:r>
          </a:p>
          <a:p>
            <a:pPr lvl="1"/>
            <a:r>
              <a:rPr lang="fr-BE" sz="2400" dirty="0">
                <a:solidFill>
                  <a:schemeClr val="bg1"/>
                </a:solidFill>
              </a:rPr>
              <a:t>Souhaits ou doléances</a:t>
            </a:r>
            <a:br>
              <a:rPr lang="fr-BE" sz="2400" dirty="0">
                <a:solidFill>
                  <a:schemeClr val="bg1"/>
                </a:solidFill>
              </a:rPr>
            </a:br>
            <a:r>
              <a:rPr lang="fr-BE" sz="2400" dirty="0">
                <a:solidFill>
                  <a:schemeClr val="bg1"/>
                </a:solidFill>
              </a:rPr>
              <a:t> des utilisateurs </a:t>
            </a:r>
          </a:p>
          <a:p>
            <a:pPr lvl="1"/>
            <a:r>
              <a:rPr lang="fr-BE" sz="2400" dirty="0">
                <a:solidFill>
                  <a:schemeClr val="bg1"/>
                </a:solidFill>
              </a:rPr>
              <a:t>…</a:t>
            </a:r>
          </a:p>
          <a:p>
            <a:pPr marL="457200" lvl="1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D6082B-6FDE-4BFF-9031-D0177162161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1161713" cy="914400"/>
          </a:xfrm>
          <a:prstGeom prst="rect">
            <a:avLst/>
          </a:prstGeom>
          <a:solidFill>
            <a:schemeClr val="tx1"/>
          </a:solidFill>
          <a:ln w="25400" cap="flat">
            <a:solidFill>
              <a:srgbClr val="DDDF7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r>
              <a:rPr lang="fr-BE" dirty="0">
                <a:solidFill>
                  <a:srgbClr val="DDDF71"/>
                </a:solidFill>
                <a:latin typeface="Blippo" pitchFamily="2" charset="0"/>
              </a:rPr>
              <a:t>Réunion Ho Mosan</a:t>
            </a:r>
            <a:endParaRPr lang="fr-BE" altLang="en-US" dirty="0">
              <a:solidFill>
                <a:srgbClr val="DDDF71"/>
              </a:solidFill>
              <a:latin typeface="Blipp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BCEA5A-5457-4F68-80FC-3669504024DD}"/>
              </a:ext>
            </a:extLst>
          </p:cNvPr>
          <p:cNvSpPr/>
          <p:nvPr/>
        </p:nvSpPr>
        <p:spPr>
          <a:xfrm>
            <a:off x="432285" y="6156012"/>
            <a:ext cx="3960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1800" dirty="0">
                <a:solidFill>
                  <a:srgbClr val="DDDF71"/>
                </a:solidFill>
              </a:rPr>
              <a:t>Qui sera l’animateur de la réunion?</a:t>
            </a:r>
          </a:p>
        </p:txBody>
      </p:sp>
    </p:spTree>
    <p:extLst>
      <p:ext uri="{BB962C8B-B14F-4D97-AF65-F5344CB8AC3E}">
        <p14:creationId xmlns:p14="http://schemas.microsoft.com/office/powerpoint/2010/main" val="252931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114E54C6-8851-409D-8DF8-BBE3826BEE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49" b="16865"/>
          <a:stretch/>
        </p:blipFill>
        <p:spPr>
          <a:xfrm>
            <a:off x="5237670" y="2007096"/>
            <a:ext cx="5751850" cy="4680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AF22041-0DB3-4AB6-848E-69683E66BB0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1161713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 cap="flat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r>
              <a:rPr lang="fr-BE" altLang="en-US" sz="4000" dirty="0">
                <a:solidFill>
                  <a:srgbClr val="FFFFFF"/>
                </a:solidFill>
                <a:latin typeface="Blippo" pitchFamily="2" charset="0"/>
                <a:ea typeface="ＭＳ Ｐゴシック" panose="020B0600070205080204" pitchFamily="34" charset="-128"/>
              </a:rPr>
              <a:t>Jumelage Dinan - Dinant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9C2212-8A05-45E0-A020-D19CF0FF991A}"/>
              </a:ext>
            </a:extLst>
          </p:cNvPr>
          <p:cNvSpPr txBox="1">
            <a:spLocks/>
          </p:cNvSpPr>
          <p:nvPr/>
        </p:nvSpPr>
        <p:spPr bwMode="auto">
          <a:xfrm>
            <a:off x="396281" y="1124744"/>
            <a:ext cx="5328592" cy="335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Quand :</a:t>
            </a:r>
          </a:p>
          <a:p>
            <a:pPr marL="457200" lvl="1" indent="0">
              <a:buNone/>
            </a:pPr>
            <a:r>
              <a:rPr lang="fr-FR" sz="2000" dirty="0"/>
              <a:t>Long </a:t>
            </a:r>
            <a:r>
              <a:rPr lang="fr-FR" sz="2000" dirty="0" err="1"/>
              <a:t>WE</a:t>
            </a:r>
            <a:r>
              <a:rPr lang="fr-FR" sz="2000" dirty="0"/>
              <a:t> de la pentecôte (du 6 juin au 9 juin).</a:t>
            </a:r>
            <a:r>
              <a:rPr lang="fr-BE" altLang="en-US" sz="2000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fr-BE" altLang="en-US" sz="2400" dirty="0">
                <a:ea typeface="ＭＳ Ｐゴシック" panose="020B0600070205080204" pitchFamily="34" charset="-128"/>
              </a:rPr>
              <a:t>Quel public :</a:t>
            </a:r>
          </a:p>
          <a:p>
            <a:pPr marL="457200" lvl="1" indent="0">
              <a:buNone/>
            </a:pPr>
            <a:r>
              <a:rPr lang="fr-BE" altLang="en-US" sz="2000" dirty="0">
                <a:ea typeface="ＭＳ Ｐゴシック" panose="020B0600070205080204" pitchFamily="34" charset="-128"/>
              </a:rPr>
              <a:t>Tous les membres du club</a:t>
            </a:r>
          </a:p>
          <a:p>
            <a:r>
              <a:rPr lang="fr-BE" altLang="en-US" sz="2400" dirty="0">
                <a:ea typeface="ＭＳ Ｐゴシック" panose="020B0600070205080204" pitchFamily="34" charset="-128"/>
              </a:rPr>
              <a:t>Quel lieu :</a:t>
            </a:r>
          </a:p>
          <a:p>
            <a:pPr marL="457200" lvl="1" indent="0">
              <a:buNone/>
            </a:pPr>
            <a:r>
              <a:rPr lang="fr-BE" altLang="en-US" sz="2000" dirty="0">
                <a:ea typeface="ＭＳ Ｐゴシック" panose="020B0600070205080204" pitchFamily="34" charset="-128"/>
              </a:rPr>
              <a:t>à Dinan en Bretagne</a:t>
            </a:r>
          </a:p>
          <a:p>
            <a:r>
              <a:rPr lang="fr-BE" altLang="en-US" sz="2400" dirty="0">
                <a:ea typeface="ＭＳ Ｐゴシック" panose="020B0600070205080204" pitchFamily="34" charset="-128"/>
              </a:rPr>
              <a:t>Renseignements :</a:t>
            </a:r>
          </a:p>
          <a:p>
            <a:pPr marL="457200" lvl="1" indent="0">
              <a:buNone/>
            </a:pPr>
            <a:r>
              <a:rPr lang="fr-BE" altLang="en-US" sz="2000" dirty="0">
                <a:ea typeface="ＭＳ Ｐゴシック" panose="020B0600070205080204" pitchFamily="34" charset="-128"/>
              </a:rPr>
              <a:t>auprès de Jean-Claude Botspoel.</a:t>
            </a:r>
          </a:p>
          <a:p>
            <a:pPr marL="457200" lvl="1" indent="0">
              <a:buNone/>
            </a:pPr>
            <a:r>
              <a:rPr lang="fr-BE" altLang="en-US" sz="2000" dirty="0">
                <a:ea typeface="ＭＳ Ｐゴシック" panose="020B0600070205080204" pitchFamily="34" charset="-128"/>
              </a:rPr>
              <a:t>ou Philippe Bruniaux.</a:t>
            </a:r>
          </a:p>
          <a:p>
            <a:endParaRPr lang="fr-BE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842835-0B2C-43D4-ACDA-7CBABA9A2863}"/>
              </a:ext>
            </a:extLst>
          </p:cNvPr>
          <p:cNvSpPr txBox="1"/>
          <p:nvPr/>
        </p:nvSpPr>
        <p:spPr>
          <a:xfrm>
            <a:off x="8239784" y="87867"/>
            <a:ext cx="29165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		</a:t>
            </a:r>
            <a:r>
              <a:rPr lang="fr-BE" sz="1400" dirty="0">
                <a:solidFill>
                  <a:schemeClr val="bg1"/>
                </a:solidFill>
              </a:rPr>
              <a:t>Responsables:</a:t>
            </a:r>
          </a:p>
          <a:p>
            <a:pPr algn="r"/>
            <a:r>
              <a:rPr lang="fr-BE" sz="1400" dirty="0">
                <a:solidFill>
                  <a:schemeClr val="bg1"/>
                </a:solidFill>
              </a:rPr>
              <a:t> 			Jean-Claude B. Philippe B.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9BF9D8-512D-48D4-B130-855B96551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416" y="161364"/>
            <a:ext cx="887507" cy="59167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8D24FB9-7924-46ED-BC43-26D4F3655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176" y="162548"/>
            <a:ext cx="887507" cy="59167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A3AD8F9-D0D0-48E1-BF0F-725F34F7EB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3" t="24144" r="751" b="17911"/>
          <a:stretch/>
        </p:blipFill>
        <p:spPr>
          <a:xfrm>
            <a:off x="5063064" y="1989360"/>
            <a:ext cx="5990400" cy="46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C373E6-227A-46BA-85FE-89A20ECF2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3464" y="1988840"/>
            <a:ext cx="6240000" cy="470456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B3E3108-A8E4-4E6C-86CD-8DBBE3104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3464" y="1988840"/>
            <a:ext cx="6240000" cy="471659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8B4B157-BF49-4C6A-AA35-9CF9969668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159" y="5038288"/>
            <a:ext cx="2014019" cy="14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5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24FB3F9-EB8C-4A8C-B026-0A3CF3E5E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8" y="1095409"/>
            <a:ext cx="5892034" cy="441902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FC29184-B082-4AE3-B45E-7170FC7ED44D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1161713" cy="914400"/>
          </a:xfrm>
          <a:prstGeom prst="rect">
            <a:avLst/>
          </a:prstGeom>
          <a:solidFill>
            <a:srgbClr val="6699FF"/>
          </a:solidFill>
          <a:ln>
            <a:solidFill>
              <a:srgbClr val="0070C0"/>
            </a:solidFill>
            <a:headEnd/>
            <a:tailEnd/>
          </a:ln>
        </p:spPr>
        <p:style>
          <a:lnRef idx="1">
            <a:schemeClr val="dk1"/>
          </a:lnRef>
          <a:fillRef idx="1003">
            <a:schemeClr val="lt2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fr-BE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lippo" pitchFamily="2" charset="0"/>
              </a:rPr>
              <a:t>Bibliothèque</a:t>
            </a:r>
            <a:endParaRPr lang="fr-BE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lippo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B89AAA6-72CD-4FAA-AB43-6BD992DBB210}"/>
              </a:ext>
            </a:extLst>
          </p:cNvPr>
          <p:cNvSpPr txBox="1"/>
          <p:nvPr/>
        </p:nvSpPr>
        <p:spPr>
          <a:xfrm>
            <a:off x="8245152" y="135925"/>
            <a:ext cx="29165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solidFill>
                  <a:schemeClr val="bg1"/>
                </a:solidFill>
              </a:rPr>
              <a:t>Bibliothécaires: </a:t>
            </a:r>
          </a:p>
          <a:p>
            <a:pPr algn="r"/>
            <a:r>
              <a:rPr lang="fr-BE" sz="1400" dirty="0">
                <a:solidFill>
                  <a:schemeClr val="bg1"/>
                </a:solidFill>
              </a:rPr>
              <a:t>			Philippe B.</a:t>
            </a:r>
          </a:p>
          <a:p>
            <a:pPr algn="r"/>
            <a:r>
              <a:rPr lang="fr-BE" sz="1400" dirty="0">
                <a:solidFill>
                  <a:schemeClr val="bg1"/>
                </a:solidFill>
              </a:rPr>
              <a:t>			Jean-Claude B.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63C3B7-729F-4AA8-B4D9-38525C2EABD0}"/>
              </a:ext>
            </a:extLst>
          </p:cNvPr>
          <p:cNvSpPr txBox="1"/>
          <p:nvPr/>
        </p:nvSpPr>
        <p:spPr>
          <a:xfrm>
            <a:off x="6472435" y="1702973"/>
            <a:ext cx="4301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/>
              <a:t>Proposition d’achat groupé du livre édité</a:t>
            </a:r>
          </a:p>
          <a:p>
            <a:pPr algn="ctr"/>
            <a:r>
              <a:rPr lang="fr-BE" dirty="0"/>
              <a:t>par le PFT sur les « Pacific - Type 10 »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C618DF-EE9A-415F-9A0F-AE27CBF3E66E}"/>
              </a:ext>
            </a:extLst>
          </p:cNvPr>
          <p:cNvSpPr txBox="1"/>
          <p:nvPr/>
        </p:nvSpPr>
        <p:spPr>
          <a:xfrm>
            <a:off x="150314" y="4638035"/>
            <a:ext cx="47820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bg1"/>
                </a:solidFill>
              </a:rPr>
              <a:t>Format A4 - 268 pages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bg1"/>
                </a:solidFill>
              </a:rPr>
              <a:t>Près de 300 photos et plans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bg1"/>
                </a:solidFill>
              </a:rPr>
              <a:t>Couverture cartonnée rigide </a:t>
            </a:r>
          </a:p>
          <a:p>
            <a:pPr marL="285750" indent="-285750">
              <a:buFontTx/>
              <a:buChar char="-"/>
            </a:pPr>
            <a:r>
              <a:rPr lang="fr-FR" dirty="0"/>
              <a:t>Reliure au fil de lin.</a:t>
            </a:r>
          </a:p>
          <a:p>
            <a:pPr marL="285750" indent="-285750">
              <a:buFontTx/>
              <a:buChar char="-"/>
            </a:pPr>
            <a:r>
              <a:rPr lang="fr-BE" dirty="0"/>
              <a:t>Souscription au prix de 35€ au lieu de 42€</a:t>
            </a:r>
          </a:p>
          <a:p>
            <a:pPr marL="285750" indent="-285750">
              <a:buFontTx/>
              <a:buChar char="-"/>
            </a:pPr>
            <a:r>
              <a:rPr lang="fr-BE" dirty="0"/>
              <a:t>Clôture de la commande le ven. 01 mars</a:t>
            </a:r>
          </a:p>
          <a:p>
            <a:endParaRPr lang="en-GB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AF5CC7-44CE-41F2-969D-1EB308C59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312" y="3239783"/>
            <a:ext cx="4669425" cy="3429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837</Words>
  <Application>Microsoft Office PowerPoint</Application>
  <PresentationFormat>Personnalisé</PresentationFormat>
  <Paragraphs>147</Paragraphs>
  <Slides>11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ＭＳ Ｐゴシック</vt:lpstr>
      <vt:lpstr>Arial</vt:lpstr>
      <vt:lpstr>Blippo</vt:lpstr>
      <vt:lpstr>Calibri</vt:lpstr>
      <vt:lpstr>Chalkduster</vt:lpstr>
      <vt:lpstr>Wide Latin</vt:lpstr>
      <vt:lpstr>Office Theme</vt:lpstr>
      <vt:lpstr>Réunion Mensuelle de Février</vt:lpstr>
      <vt:lpstr>Répartition des tâches au sein du Conseil d’Administration</vt:lpstr>
      <vt:lpstr>Calendrier des réunions mensuelles</vt:lpstr>
      <vt:lpstr>Accueil des Nouveaux Membres</vt:lpstr>
      <vt:lpstr>Présentation PowerPoint</vt:lpstr>
      <vt:lpstr>Animation des jours blancs 2019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SNCB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Assemblée Générale 2012 du Rail Miniature Mosan</dc:title>
  <dc:creator>Didier Delfosse</dc:creator>
  <cp:lastModifiedBy>Didier Delfosse</cp:lastModifiedBy>
  <cp:revision>320</cp:revision>
  <dcterms:created xsi:type="dcterms:W3CDTF">2012-11-16T16:01:34Z</dcterms:created>
  <dcterms:modified xsi:type="dcterms:W3CDTF">2019-02-15T14:18:40Z</dcterms:modified>
</cp:coreProperties>
</file>