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73" r:id="rId6"/>
    <p:sldId id="272" r:id="rId7"/>
    <p:sldId id="271" r:id="rId8"/>
    <p:sldId id="274" r:id="rId9"/>
    <p:sldId id="275" r:id="rId10"/>
    <p:sldId id="279" r:id="rId11"/>
    <p:sldId id="281" r:id="rId12"/>
    <p:sldId id="280" r:id="rId13"/>
    <p:sldId id="276" r:id="rId14"/>
    <p:sldId id="277" r:id="rId15"/>
    <p:sldId id="278" r:id="rId16"/>
    <p:sldId id="283" r:id="rId17"/>
    <p:sldId id="284" r:id="rId18"/>
    <p:sldId id="288" r:id="rId19"/>
    <p:sldId id="286" r:id="rId20"/>
    <p:sldId id="287" r:id="rId21"/>
    <p:sldId id="290" r:id="rId22"/>
    <p:sldId id="289" r:id="rId23"/>
    <p:sldId id="285" r:id="rId24"/>
    <p:sldId id="292" r:id="rId25"/>
    <p:sldId id="293" r:id="rId26"/>
    <p:sldId id="294" r:id="rId27"/>
    <p:sldId id="297" r:id="rId28"/>
    <p:sldId id="298" r:id="rId29"/>
    <p:sldId id="299" r:id="rId30"/>
    <p:sldId id="300" r:id="rId31"/>
    <p:sldId id="296" r:id="rId32"/>
    <p:sldId id="291" r:id="rId33"/>
    <p:sldId id="301" r:id="rId34"/>
    <p:sldId id="303" r:id="rId35"/>
    <p:sldId id="305" r:id="rId36"/>
    <p:sldId id="306" r:id="rId37"/>
    <p:sldId id="307" r:id="rId38"/>
    <p:sldId id="308" r:id="rId39"/>
    <p:sldId id="304" r:id="rId40"/>
    <p:sldId id="310" r:id="rId41"/>
    <p:sldId id="311" r:id="rId42"/>
    <p:sldId id="309" r:id="rId43"/>
    <p:sldId id="312" r:id="rId44"/>
    <p:sldId id="313" r:id="rId45"/>
    <p:sldId id="314" r:id="rId46"/>
    <p:sldId id="302" r:id="rId47"/>
    <p:sldId id="295"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F5E4"/>
    <a:srgbClr val="33CCFF"/>
    <a:srgbClr val="FFCC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81" d="100"/>
          <a:sy n="81" d="100"/>
        </p:scale>
        <p:origin x="677" y="4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36952-0B01-9F55-81B5-01255768A39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D614D7D6-18BF-43D0-092F-0396FBE9EA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D806095A-BBE0-CA79-6883-68B6A90EAB7C}"/>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185A1B7B-8923-1729-BE6C-7EDDA5D9253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6293C0CA-2491-0DB5-8465-DF75E467164A}"/>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156863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93D32-A115-7095-A01C-D05B039A3B7C}"/>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B090591C-2D07-CC89-8F55-DAE77C1A48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CF9A01E-BFF7-2153-C5E8-3226663A2F47}"/>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E23F2C47-49B9-0D7C-8213-ABF666B738F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86CAFFFD-537E-D0A3-AB13-E735ADEF77A1}"/>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1087292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46BC76C-B5D7-9AE6-8C9F-EF8BC432E09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08652B12-34C4-7688-25A2-42E653FF2E9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F8D7256-5FB5-508C-35BB-C2E7E171EB57}"/>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68BD61B1-7220-8F4B-A5B0-98666ABCB93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A389744-BAE5-9A99-C0DC-B6EDCA93BC9F}"/>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337267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4A6F45-6935-535D-A675-5D182470BE8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D3197394-EA69-C7ED-230C-A743167F55C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91C2CBF-45C2-8C58-DD7B-77C3DB177576}"/>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A6843560-6A4C-6526-6775-4ADC2AF38DE1}"/>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37F7768-A3BF-FD8A-C5B4-0C79EF89FB99}"/>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250057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0522A-5814-C684-6FA6-3CA71FB7BBC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2639077B-2055-C4A1-AD25-C67D5A238E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95B05CB-1D39-A401-561E-B22437A68173}"/>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B858941F-2926-30D1-D02F-CED9ADC7E9C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D3E6180-383E-CF74-4C24-AFCA0E2250FB}"/>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240191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DDD8A-AB4F-27B9-EA87-D3995E80396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FBE41D5-A5E5-AFAA-A9C9-F48E7BBBD4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D4073CFE-E9C6-DC94-6E45-522D6F60075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0657F74E-7C7A-0BE3-78A3-FB0F6618F9AC}"/>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6" name="Espace réservé du pied de page 5">
            <a:extLst>
              <a:ext uri="{FF2B5EF4-FFF2-40B4-BE49-F238E27FC236}">
                <a16:creationId xmlns:a16="http://schemas.microsoft.com/office/drawing/2014/main" id="{728EBF4C-15DB-9262-1E7B-3B95AE6C5050}"/>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3FC5123D-F6D2-F56C-55B8-222DAA278CB8}"/>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99762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75EF9-0B3E-949A-7441-C325C5AF4A89}"/>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88ABB026-1E1B-3E38-8F6F-74EA74AAFE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DADF5EA-915D-D4C6-163D-9F50D4FABC6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7769CB12-76C1-FC27-1407-1DB5A43F2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7BC651B-8581-1D24-84FB-AE30293F03B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652CB084-0096-7746-BB75-F2420A2F706D}"/>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8" name="Espace réservé du pied de page 7">
            <a:extLst>
              <a:ext uri="{FF2B5EF4-FFF2-40B4-BE49-F238E27FC236}">
                <a16:creationId xmlns:a16="http://schemas.microsoft.com/office/drawing/2014/main" id="{0DB55384-BF3B-7203-BBB2-C930A0027E18}"/>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191D1B45-B8C0-2157-8008-74B4C431A481}"/>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187213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C117FE-0056-F854-105E-CEE012B032AF}"/>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0B9F2466-6D76-E0CA-B31E-49A6264F59B2}"/>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4" name="Espace réservé du pied de page 3">
            <a:extLst>
              <a:ext uri="{FF2B5EF4-FFF2-40B4-BE49-F238E27FC236}">
                <a16:creationId xmlns:a16="http://schemas.microsoft.com/office/drawing/2014/main" id="{6427B041-02F7-9C6D-5E3F-682FE4718512}"/>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3C2BA525-4430-207C-0C91-CF6CB697460C}"/>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27529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28D5779-AFCF-E994-F284-E14AC2B17038}"/>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3" name="Espace réservé du pied de page 2">
            <a:extLst>
              <a:ext uri="{FF2B5EF4-FFF2-40B4-BE49-F238E27FC236}">
                <a16:creationId xmlns:a16="http://schemas.microsoft.com/office/drawing/2014/main" id="{2891C01B-1C8C-1617-4F47-AB250003BF18}"/>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F8B9AA6-79C6-AD60-34AF-376D283E923F}"/>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204274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DE5A3-7EE8-3FF3-F192-9E957A153A1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A53822B-E560-0B90-9193-A81A433A5D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55D41966-DA5D-2CFB-D8F3-8B5EC09CB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EF6DB-CC4D-A5DB-A5B0-C9A40FA31FE7}"/>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6" name="Espace réservé du pied de page 5">
            <a:extLst>
              <a:ext uri="{FF2B5EF4-FFF2-40B4-BE49-F238E27FC236}">
                <a16:creationId xmlns:a16="http://schemas.microsoft.com/office/drawing/2014/main" id="{AE951322-BD4E-441C-F367-3C163A5B93A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9C3CEE6-739C-70C7-6027-1E70EAF0CAA7}"/>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4942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E050E9-D619-7732-B09C-184BA8DE7D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CF1CF078-3634-4A8E-EB20-73ECAAA14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E6323736-B499-AEF9-B475-594CD4448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67C5C3-D334-9896-86B1-94127DD78EB4}"/>
              </a:ext>
            </a:extLst>
          </p:cNvPr>
          <p:cNvSpPr>
            <a:spLocks noGrp="1"/>
          </p:cNvSpPr>
          <p:nvPr>
            <p:ph type="dt" sz="half" idx="10"/>
          </p:nvPr>
        </p:nvSpPr>
        <p:spPr/>
        <p:txBody>
          <a:bodyPr/>
          <a:lstStyle/>
          <a:p>
            <a:fld id="{59E9A37A-3400-4144-94F2-372284A54BD1}" type="datetimeFigureOut">
              <a:rPr lang="fr-BE" smtClean="0"/>
              <a:t>11/10/2024</a:t>
            </a:fld>
            <a:endParaRPr lang="fr-BE"/>
          </a:p>
        </p:txBody>
      </p:sp>
      <p:sp>
        <p:nvSpPr>
          <p:cNvPr id="6" name="Espace réservé du pied de page 5">
            <a:extLst>
              <a:ext uri="{FF2B5EF4-FFF2-40B4-BE49-F238E27FC236}">
                <a16:creationId xmlns:a16="http://schemas.microsoft.com/office/drawing/2014/main" id="{4A23BE4B-6BF7-AC0E-5975-F70796E42831}"/>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53C8FD3-3761-814D-C703-AB8D99CC930B}"/>
              </a:ext>
            </a:extLst>
          </p:cNvPr>
          <p:cNvSpPr>
            <a:spLocks noGrp="1"/>
          </p:cNvSpPr>
          <p:nvPr>
            <p:ph type="sldNum" sz="quarter" idx="12"/>
          </p:nvPr>
        </p:nvSpPr>
        <p:spPr/>
        <p:txBody>
          <a:bodyPr/>
          <a:lstStyle/>
          <a:p>
            <a:fld id="{833180AF-C4DA-491C-8668-D7E69C92739D}" type="slidenum">
              <a:rPr lang="fr-BE" smtClean="0"/>
              <a:t>‹N°›</a:t>
            </a:fld>
            <a:endParaRPr lang="fr-BE"/>
          </a:p>
        </p:txBody>
      </p:sp>
    </p:spTree>
    <p:extLst>
      <p:ext uri="{BB962C8B-B14F-4D97-AF65-F5344CB8AC3E}">
        <p14:creationId xmlns:p14="http://schemas.microsoft.com/office/powerpoint/2010/main" val="394624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F4FD729-205F-9D5E-314B-D5A2A23F7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9814F3D-53D7-630B-7359-EC4FF5F74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B88F277-0D1A-6612-B527-84E058C338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E9A37A-3400-4144-94F2-372284A54BD1}" type="datetimeFigureOut">
              <a:rPr lang="fr-BE" smtClean="0"/>
              <a:t>11/10/2024</a:t>
            </a:fld>
            <a:endParaRPr lang="fr-BE"/>
          </a:p>
        </p:txBody>
      </p:sp>
      <p:sp>
        <p:nvSpPr>
          <p:cNvPr id="5" name="Espace réservé du pied de page 4">
            <a:extLst>
              <a:ext uri="{FF2B5EF4-FFF2-40B4-BE49-F238E27FC236}">
                <a16:creationId xmlns:a16="http://schemas.microsoft.com/office/drawing/2014/main" id="{38F2A50C-11D5-D204-107F-6E4EF8C49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D1161D3A-C67E-9E1D-DFBC-97B93CA3A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3180AF-C4DA-491C-8668-D7E69C92739D}" type="slidenum">
              <a:rPr lang="fr-BE" smtClean="0"/>
              <a:t>‹N°›</a:t>
            </a:fld>
            <a:endParaRPr lang="fr-BE"/>
          </a:p>
        </p:txBody>
      </p:sp>
    </p:spTree>
    <p:extLst>
      <p:ext uri="{BB962C8B-B14F-4D97-AF65-F5344CB8AC3E}">
        <p14:creationId xmlns:p14="http://schemas.microsoft.com/office/powerpoint/2010/main" val="1338663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www.esu.e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26.emf"/><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6.emf"/><Relationship Id="rId11" Type="http://schemas.openxmlformats.org/officeDocument/2006/relationships/image" Target="../media/image61.png"/><Relationship Id="rId5" Type="http://schemas.openxmlformats.org/officeDocument/2006/relationships/image" Target="../media/image55.emf"/><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6.emf"/></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6.emf"/><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56.emf"/><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jp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27.emf"/><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g"/><Relationship Id="rId7"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7.emf"/><Relationship Id="rId9"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2.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2.emf"/><Relationship Id="rId3" Type="http://schemas.openxmlformats.org/officeDocument/2006/relationships/image" Target="../media/image27.emf"/><Relationship Id="rId7" Type="http://schemas.openxmlformats.org/officeDocument/2006/relationships/image" Target="../media/image87.png"/><Relationship Id="rId12" Type="http://schemas.openxmlformats.org/officeDocument/2006/relationships/image" Target="../media/image91.emf"/><Relationship Id="rId2" Type="http://schemas.openxmlformats.org/officeDocument/2006/relationships/image" Target="../media/image2.jpg"/><Relationship Id="rId16"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90.emf"/><Relationship Id="rId5" Type="http://schemas.openxmlformats.org/officeDocument/2006/relationships/image" Target="../media/image86.png"/><Relationship Id="rId15" Type="http://schemas.openxmlformats.org/officeDocument/2006/relationships/image" Target="../media/image94.emf"/><Relationship Id="rId10" Type="http://schemas.openxmlformats.org/officeDocument/2006/relationships/image" Target="../media/image89.emf"/><Relationship Id="rId4" Type="http://schemas.openxmlformats.org/officeDocument/2006/relationships/image" Target="../media/image72.png"/><Relationship Id="rId9" Type="http://schemas.openxmlformats.org/officeDocument/2006/relationships/image" Target="../media/image88.emf"/><Relationship Id="rId14" Type="http://schemas.openxmlformats.org/officeDocument/2006/relationships/image" Target="../media/image93.emf"/></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7.emf"/><Relationship Id="rId7"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88.emf"/><Relationship Id="rId4" Type="http://schemas.openxmlformats.org/officeDocument/2006/relationships/image" Target="../media/image73.png"/><Relationship Id="rId9" Type="http://schemas.openxmlformats.org/officeDocument/2006/relationships/image" Target="../media/image97.png"/></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B4F3C00-A886-D915-884F-67E484B25A5C}"/>
              </a:ext>
            </a:extLst>
          </p:cNvPr>
          <p:cNvSpPr txBox="1"/>
          <p:nvPr/>
        </p:nvSpPr>
        <p:spPr>
          <a:xfrm>
            <a:off x="267209" y="1989544"/>
            <a:ext cx="11740715" cy="1569660"/>
          </a:xfrm>
          <a:prstGeom prst="rect">
            <a:avLst/>
          </a:prstGeom>
          <a:noFill/>
        </p:spPr>
        <p:txBody>
          <a:bodyPr wrap="none" rtlCol="0">
            <a:spAutoFit/>
          </a:bodyPr>
          <a:lstStyle/>
          <a:p>
            <a:pPr algn="ctr"/>
            <a:r>
              <a:rPr lang="fr-BE" sz="9600" dirty="0">
                <a:solidFill>
                  <a:srgbClr val="FF0000"/>
                </a:solidFill>
                <a:latin typeface="Times New Roman" panose="02020603050405020304" pitchFamily="18" charset="0"/>
                <a:cs typeface="Times New Roman" panose="02020603050405020304" pitchFamily="18" charset="0"/>
              </a:rPr>
              <a:t>ESU Command Station</a:t>
            </a:r>
          </a:p>
        </p:txBody>
      </p:sp>
      <p:pic>
        <p:nvPicPr>
          <p:cNvPr id="4" name="Image 3" descr="Une image contenant texte, Police, jaune, logo&#10;&#10;Description générée automatiquement">
            <a:extLst>
              <a:ext uri="{FF2B5EF4-FFF2-40B4-BE49-F238E27FC236}">
                <a16:creationId xmlns:a16="http://schemas.microsoft.com/office/drawing/2014/main" id="{2D43A94D-84B0-35A3-120C-95C9BEE54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2" name="ZoneTexte 1">
            <a:extLst>
              <a:ext uri="{FF2B5EF4-FFF2-40B4-BE49-F238E27FC236}">
                <a16:creationId xmlns:a16="http://schemas.microsoft.com/office/drawing/2014/main" id="{3DEC111D-7413-DDEC-CF80-A893FEFEA298}"/>
              </a:ext>
            </a:extLst>
          </p:cNvPr>
          <p:cNvSpPr txBox="1"/>
          <p:nvPr/>
        </p:nvSpPr>
        <p:spPr>
          <a:xfrm>
            <a:off x="5015419" y="4105824"/>
            <a:ext cx="2161169" cy="1107996"/>
          </a:xfrm>
          <a:prstGeom prst="rect">
            <a:avLst/>
          </a:prstGeom>
          <a:noFill/>
        </p:spPr>
        <p:txBody>
          <a:bodyPr wrap="none" rtlCol="0">
            <a:spAutoFit/>
          </a:bodyPr>
          <a:lstStyle/>
          <a:p>
            <a:pPr algn="ctr"/>
            <a:r>
              <a:rPr lang="fr-BE" sz="6600" dirty="0" err="1">
                <a:solidFill>
                  <a:srgbClr val="FFCC00"/>
                </a:solidFill>
                <a:latin typeface="Times New Roman" panose="02020603050405020304" pitchFamily="18" charset="0"/>
                <a:cs typeface="Times New Roman" panose="02020603050405020304" pitchFamily="18" charset="0"/>
              </a:rPr>
              <a:t>ECoS</a:t>
            </a:r>
            <a:endParaRPr lang="fr-BE" sz="6600" dirty="0">
              <a:solidFill>
                <a:srgbClr val="FFCC00"/>
              </a:solidFill>
              <a:latin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426D361B-94FB-CDB6-A285-84D940D49DC5}"/>
              </a:ext>
            </a:extLst>
          </p:cNvPr>
          <p:cNvSpPr txBox="1"/>
          <p:nvPr/>
        </p:nvSpPr>
        <p:spPr>
          <a:xfrm>
            <a:off x="4698822" y="5332880"/>
            <a:ext cx="2794356" cy="1107996"/>
          </a:xfrm>
          <a:prstGeom prst="rect">
            <a:avLst/>
          </a:prstGeom>
          <a:noFill/>
        </p:spPr>
        <p:txBody>
          <a:bodyPr wrap="none" rtlCol="0">
            <a:spAutoFit/>
          </a:bodyPr>
          <a:lstStyle/>
          <a:p>
            <a:pPr algn="ctr"/>
            <a:r>
              <a:rPr lang="fr-BE" sz="6600" dirty="0">
                <a:solidFill>
                  <a:srgbClr val="0BF5E4"/>
                </a:solidFill>
                <a:latin typeface="Times New Roman" panose="02020603050405020304" pitchFamily="18" charset="0"/>
                <a:cs typeface="Times New Roman" panose="02020603050405020304" pitchFamily="18" charset="0"/>
              </a:rPr>
              <a:t>Partie 1</a:t>
            </a:r>
          </a:p>
        </p:txBody>
      </p:sp>
    </p:spTree>
    <p:extLst>
      <p:ext uri="{BB962C8B-B14F-4D97-AF65-F5344CB8AC3E}">
        <p14:creationId xmlns:p14="http://schemas.microsoft.com/office/powerpoint/2010/main" val="154282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 calcmode="lin" valueType="num">
                                      <p:cBhvr>
                                        <p:cTn id="9" dur="3000" fill="hold"/>
                                        <p:tgtEl>
                                          <p:spTgt spid="6"/>
                                        </p:tgtEl>
                                        <p:attrNameLst>
                                          <p:attrName>style.rotation</p:attrName>
                                        </p:attrNameLst>
                                      </p:cBhvr>
                                      <p:tavLst>
                                        <p:tav tm="0">
                                          <p:val>
                                            <p:fltVal val="90"/>
                                          </p:val>
                                        </p:tav>
                                        <p:tav tm="100000">
                                          <p:val>
                                            <p:fltVal val="0"/>
                                          </p:val>
                                        </p:tav>
                                      </p:tavLst>
                                    </p:anim>
                                    <p:animEffect transition="in" filter="fade">
                                      <p:cBhvr>
                                        <p:cTn id="10" dur="3000"/>
                                        <p:tgtEl>
                                          <p:spTgt spid="6"/>
                                        </p:tgtEl>
                                      </p:cBhvr>
                                    </p:animEffect>
                                  </p:childTnLst>
                                </p:cTn>
                              </p:par>
                            </p:childTnLst>
                          </p:cTn>
                        </p:par>
                        <p:par>
                          <p:cTn id="11" fill="hold">
                            <p:stCondLst>
                              <p:cond delay="3000"/>
                            </p:stCondLst>
                            <p:childTnLst>
                              <p:par>
                                <p:cTn id="12" presetID="26" presetClass="entr" presetSubtype="0" fill="hold" grpId="0" nodeType="afterEffect">
                                  <p:stCondLst>
                                    <p:cond delay="300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1160">
                                          <p:stCondLst>
                                            <p:cond delay="0"/>
                                          </p:stCondLst>
                                        </p:cTn>
                                        <p:tgtEl>
                                          <p:spTgt spid="2"/>
                                        </p:tgtEl>
                                      </p:cBhvr>
                                    </p:animEffect>
                                    <p:anim calcmode="lin" valueType="num">
                                      <p:cBhvr>
                                        <p:cTn id="15" dur="3644"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132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1328" tmFilter="0, 0; 0.125,0.2665; 0.25,0.4; 0.375,0.465; 0.5,0.5;  0.625,0.535; 0.75,0.6; 0.875,0.7335; 1,1">
                                          <p:stCondLst>
                                            <p:cond delay="1328"/>
                                          </p:stCondLst>
                                        </p:cTn>
                                        <p:tgtEl>
                                          <p:spTgt spid="2"/>
                                        </p:tgtEl>
                                        <p:attrNameLst>
                                          <p:attrName>ppt_y</p:attrName>
                                        </p:attrNameLst>
                                      </p:cBhvr>
                                      <p:tavLst>
                                        <p:tav tm="0" fmla="#ppt_y-sin(pi*$)/9">
                                          <p:val>
                                            <p:fltVal val="0"/>
                                          </p:val>
                                        </p:tav>
                                        <p:tav tm="100000">
                                          <p:val>
                                            <p:fltVal val="1"/>
                                          </p:val>
                                        </p:tav>
                                      </p:tavLst>
                                    </p:anim>
                                    <p:anim calcmode="lin" valueType="num">
                                      <p:cBhvr>
                                        <p:cTn id="18" dur="664" tmFilter="0, 0; 0.125,0.2665; 0.25,0.4; 0.375,0.465; 0.5,0.5;  0.625,0.535; 0.75,0.6; 0.875,0.7335; 1,1">
                                          <p:stCondLst>
                                            <p:cond delay="2648"/>
                                          </p:stCondLst>
                                        </p:cTn>
                                        <p:tgtEl>
                                          <p:spTgt spid="2"/>
                                        </p:tgtEl>
                                        <p:attrNameLst>
                                          <p:attrName>ppt_y</p:attrName>
                                        </p:attrNameLst>
                                      </p:cBhvr>
                                      <p:tavLst>
                                        <p:tav tm="0" fmla="#ppt_y-sin(pi*$)/27">
                                          <p:val>
                                            <p:fltVal val="0"/>
                                          </p:val>
                                        </p:tav>
                                        <p:tav tm="100000">
                                          <p:val>
                                            <p:fltVal val="1"/>
                                          </p:val>
                                        </p:tav>
                                      </p:tavLst>
                                    </p:anim>
                                    <p:anim calcmode="lin" valueType="num">
                                      <p:cBhvr>
                                        <p:cTn id="19" dur="328" tmFilter="0, 0; 0.125,0.2665; 0.25,0.4; 0.375,0.465; 0.5,0.5;  0.625,0.535; 0.75,0.6; 0.875,0.7335; 1,1">
                                          <p:stCondLst>
                                            <p:cond delay="3312"/>
                                          </p:stCondLst>
                                        </p:cTn>
                                        <p:tgtEl>
                                          <p:spTgt spid="2"/>
                                        </p:tgtEl>
                                        <p:attrNameLst>
                                          <p:attrName>ppt_y</p:attrName>
                                        </p:attrNameLst>
                                      </p:cBhvr>
                                      <p:tavLst>
                                        <p:tav tm="0" fmla="#ppt_y-sin(pi*$)/81">
                                          <p:val>
                                            <p:fltVal val="0"/>
                                          </p:val>
                                        </p:tav>
                                        <p:tav tm="100000">
                                          <p:val>
                                            <p:fltVal val="1"/>
                                          </p:val>
                                        </p:tav>
                                      </p:tavLst>
                                    </p:anim>
                                    <p:animScale>
                                      <p:cBhvr>
                                        <p:cTn id="20" dur="52">
                                          <p:stCondLst>
                                            <p:cond delay="1300"/>
                                          </p:stCondLst>
                                        </p:cTn>
                                        <p:tgtEl>
                                          <p:spTgt spid="2"/>
                                        </p:tgtEl>
                                      </p:cBhvr>
                                      <p:to x="100000" y="60000"/>
                                    </p:animScale>
                                    <p:animScale>
                                      <p:cBhvr>
                                        <p:cTn id="21" dur="332" decel="50000">
                                          <p:stCondLst>
                                            <p:cond delay="1352"/>
                                          </p:stCondLst>
                                        </p:cTn>
                                        <p:tgtEl>
                                          <p:spTgt spid="2"/>
                                        </p:tgtEl>
                                      </p:cBhvr>
                                      <p:to x="100000" y="100000"/>
                                    </p:animScale>
                                    <p:animScale>
                                      <p:cBhvr>
                                        <p:cTn id="22" dur="52">
                                          <p:stCondLst>
                                            <p:cond delay="2624"/>
                                          </p:stCondLst>
                                        </p:cTn>
                                        <p:tgtEl>
                                          <p:spTgt spid="2"/>
                                        </p:tgtEl>
                                      </p:cBhvr>
                                      <p:to x="100000" y="80000"/>
                                    </p:animScale>
                                    <p:animScale>
                                      <p:cBhvr>
                                        <p:cTn id="23" dur="332" decel="50000">
                                          <p:stCondLst>
                                            <p:cond delay="2676"/>
                                          </p:stCondLst>
                                        </p:cTn>
                                        <p:tgtEl>
                                          <p:spTgt spid="2"/>
                                        </p:tgtEl>
                                      </p:cBhvr>
                                      <p:to x="100000" y="100000"/>
                                    </p:animScale>
                                    <p:animScale>
                                      <p:cBhvr>
                                        <p:cTn id="24" dur="52">
                                          <p:stCondLst>
                                            <p:cond delay="3284"/>
                                          </p:stCondLst>
                                        </p:cTn>
                                        <p:tgtEl>
                                          <p:spTgt spid="2"/>
                                        </p:tgtEl>
                                      </p:cBhvr>
                                      <p:to x="100000" y="90000"/>
                                    </p:animScale>
                                    <p:animScale>
                                      <p:cBhvr>
                                        <p:cTn id="25" dur="332" decel="50000">
                                          <p:stCondLst>
                                            <p:cond delay="3336"/>
                                          </p:stCondLst>
                                        </p:cTn>
                                        <p:tgtEl>
                                          <p:spTgt spid="2"/>
                                        </p:tgtEl>
                                      </p:cBhvr>
                                      <p:to x="100000" y="100000"/>
                                    </p:animScale>
                                    <p:animScale>
                                      <p:cBhvr>
                                        <p:cTn id="26" dur="52">
                                          <p:stCondLst>
                                            <p:cond delay="3616"/>
                                          </p:stCondLst>
                                        </p:cTn>
                                        <p:tgtEl>
                                          <p:spTgt spid="2"/>
                                        </p:tgtEl>
                                      </p:cBhvr>
                                      <p:to x="100000" y="95000"/>
                                    </p:animScale>
                                    <p:animScale>
                                      <p:cBhvr>
                                        <p:cTn id="27" dur="332" decel="50000">
                                          <p:stCondLst>
                                            <p:cond delay="3668"/>
                                          </p:stCondLst>
                                        </p:cTn>
                                        <p:tgtEl>
                                          <p:spTgt spid="2"/>
                                        </p:tgtEl>
                                      </p:cBhvr>
                                      <p:to x="100000" y="100000"/>
                                    </p:animScale>
                                  </p:childTnLst>
                                </p:cTn>
                              </p:par>
                            </p:childTnLst>
                          </p:cTn>
                        </p:par>
                        <p:par>
                          <p:cTn id="28" fill="hold">
                            <p:stCondLst>
                              <p:cond delay="10000"/>
                            </p:stCondLst>
                            <p:childTnLst>
                              <p:par>
                                <p:cTn id="29" presetID="26" presetClass="entr" presetSubtype="0" fill="hold" grpId="0" nodeType="afterEffect">
                                  <p:stCondLst>
                                    <p:cond delay="300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1160">
                                          <p:stCondLst>
                                            <p:cond delay="0"/>
                                          </p:stCondLst>
                                        </p:cTn>
                                        <p:tgtEl>
                                          <p:spTgt spid="3"/>
                                        </p:tgtEl>
                                      </p:cBhvr>
                                    </p:animEffect>
                                    <p:anim calcmode="lin" valueType="num">
                                      <p:cBhvr>
                                        <p:cTn id="32" dur="3644"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132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1328" tmFilter="0, 0; 0.125,0.2665; 0.25,0.4; 0.375,0.465; 0.5,0.5;  0.625,0.535; 0.75,0.6; 0.875,0.7335; 1,1">
                                          <p:stCondLst>
                                            <p:cond delay="1328"/>
                                          </p:stCondLst>
                                        </p:cTn>
                                        <p:tgtEl>
                                          <p:spTgt spid="3"/>
                                        </p:tgtEl>
                                        <p:attrNameLst>
                                          <p:attrName>ppt_y</p:attrName>
                                        </p:attrNameLst>
                                      </p:cBhvr>
                                      <p:tavLst>
                                        <p:tav tm="0" fmla="#ppt_y-sin(pi*$)/9">
                                          <p:val>
                                            <p:fltVal val="0"/>
                                          </p:val>
                                        </p:tav>
                                        <p:tav tm="100000">
                                          <p:val>
                                            <p:fltVal val="1"/>
                                          </p:val>
                                        </p:tav>
                                      </p:tavLst>
                                    </p:anim>
                                    <p:anim calcmode="lin" valueType="num">
                                      <p:cBhvr>
                                        <p:cTn id="35" dur="664" tmFilter="0, 0; 0.125,0.2665; 0.25,0.4; 0.375,0.465; 0.5,0.5;  0.625,0.535; 0.75,0.6; 0.875,0.7335; 1,1">
                                          <p:stCondLst>
                                            <p:cond delay="2648"/>
                                          </p:stCondLst>
                                        </p:cTn>
                                        <p:tgtEl>
                                          <p:spTgt spid="3"/>
                                        </p:tgtEl>
                                        <p:attrNameLst>
                                          <p:attrName>ppt_y</p:attrName>
                                        </p:attrNameLst>
                                      </p:cBhvr>
                                      <p:tavLst>
                                        <p:tav tm="0" fmla="#ppt_y-sin(pi*$)/27">
                                          <p:val>
                                            <p:fltVal val="0"/>
                                          </p:val>
                                        </p:tav>
                                        <p:tav tm="100000">
                                          <p:val>
                                            <p:fltVal val="1"/>
                                          </p:val>
                                        </p:tav>
                                      </p:tavLst>
                                    </p:anim>
                                    <p:anim calcmode="lin" valueType="num">
                                      <p:cBhvr>
                                        <p:cTn id="36" dur="328" tmFilter="0, 0; 0.125,0.2665; 0.25,0.4; 0.375,0.465; 0.5,0.5;  0.625,0.535; 0.75,0.6; 0.875,0.7335; 1,1">
                                          <p:stCondLst>
                                            <p:cond delay="3312"/>
                                          </p:stCondLst>
                                        </p:cTn>
                                        <p:tgtEl>
                                          <p:spTgt spid="3"/>
                                        </p:tgtEl>
                                        <p:attrNameLst>
                                          <p:attrName>ppt_y</p:attrName>
                                        </p:attrNameLst>
                                      </p:cBhvr>
                                      <p:tavLst>
                                        <p:tav tm="0" fmla="#ppt_y-sin(pi*$)/81">
                                          <p:val>
                                            <p:fltVal val="0"/>
                                          </p:val>
                                        </p:tav>
                                        <p:tav tm="100000">
                                          <p:val>
                                            <p:fltVal val="1"/>
                                          </p:val>
                                        </p:tav>
                                      </p:tavLst>
                                    </p:anim>
                                    <p:animScale>
                                      <p:cBhvr>
                                        <p:cTn id="37" dur="52">
                                          <p:stCondLst>
                                            <p:cond delay="1300"/>
                                          </p:stCondLst>
                                        </p:cTn>
                                        <p:tgtEl>
                                          <p:spTgt spid="3"/>
                                        </p:tgtEl>
                                      </p:cBhvr>
                                      <p:to x="100000" y="60000"/>
                                    </p:animScale>
                                    <p:animScale>
                                      <p:cBhvr>
                                        <p:cTn id="38" dur="332" decel="50000">
                                          <p:stCondLst>
                                            <p:cond delay="1352"/>
                                          </p:stCondLst>
                                        </p:cTn>
                                        <p:tgtEl>
                                          <p:spTgt spid="3"/>
                                        </p:tgtEl>
                                      </p:cBhvr>
                                      <p:to x="100000" y="100000"/>
                                    </p:animScale>
                                    <p:animScale>
                                      <p:cBhvr>
                                        <p:cTn id="39" dur="52">
                                          <p:stCondLst>
                                            <p:cond delay="2624"/>
                                          </p:stCondLst>
                                        </p:cTn>
                                        <p:tgtEl>
                                          <p:spTgt spid="3"/>
                                        </p:tgtEl>
                                      </p:cBhvr>
                                      <p:to x="100000" y="80000"/>
                                    </p:animScale>
                                    <p:animScale>
                                      <p:cBhvr>
                                        <p:cTn id="40" dur="332" decel="50000">
                                          <p:stCondLst>
                                            <p:cond delay="2676"/>
                                          </p:stCondLst>
                                        </p:cTn>
                                        <p:tgtEl>
                                          <p:spTgt spid="3"/>
                                        </p:tgtEl>
                                      </p:cBhvr>
                                      <p:to x="100000" y="100000"/>
                                    </p:animScale>
                                    <p:animScale>
                                      <p:cBhvr>
                                        <p:cTn id="41" dur="52">
                                          <p:stCondLst>
                                            <p:cond delay="3284"/>
                                          </p:stCondLst>
                                        </p:cTn>
                                        <p:tgtEl>
                                          <p:spTgt spid="3"/>
                                        </p:tgtEl>
                                      </p:cBhvr>
                                      <p:to x="100000" y="90000"/>
                                    </p:animScale>
                                    <p:animScale>
                                      <p:cBhvr>
                                        <p:cTn id="42" dur="332" decel="50000">
                                          <p:stCondLst>
                                            <p:cond delay="3336"/>
                                          </p:stCondLst>
                                        </p:cTn>
                                        <p:tgtEl>
                                          <p:spTgt spid="3"/>
                                        </p:tgtEl>
                                      </p:cBhvr>
                                      <p:to x="100000" y="100000"/>
                                    </p:animScale>
                                    <p:animScale>
                                      <p:cBhvr>
                                        <p:cTn id="43" dur="52">
                                          <p:stCondLst>
                                            <p:cond delay="3616"/>
                                          </p:stCondLst>
                                        </p:cTn>
                                        <p:tgtEl>
                                          <p:spTgt spid="3"/>
                                        </p:tgtEl>
                                      </p:cBhvr>
                                      <p:to x="100000" y="95000"/>
                                    </p:animScale>
                                    <p:animScale>
                                      <p:cBhvr>
                                        <p:cTn id="44" dur="332" decel="50000">
                                          <p:stCondLst>
                                            <p:cond delay="3668"/>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46062" cy="584775"/>
          </a:xfrm>
          <a:prstGeom prst="rect">
            <a:avLst/>
          </a:prstGeom>
          <a:noFill/>
          <a:ln w="44450">
            <a:solidFill>
              <a:srgbClr val="99FFCC"/>
            </a:solidFill>
          </a:ln>
        </p:spPr>
        <p:txBody>
          <a:bodyPr wrap="none" rtlCol="0">
            <a:spAutoFit/>
          </a:bodyPr>
          <a:lstStyle/>
          <a:p>
            <a:r>
              <a:rPr lang="fr-BE" sz="3200" dirty="0" err="1">
                <a:solidFill>
                  <a:srgbClr val="0070C0"/>
                </a:solidFill>
                <a:effectLst/>
                <a:latin typeface="Times New Roman" panose="02020603050405020304" pitchFamily="18" charset="0"/>
                <a:ea typeface="Calibri" panose="020F0502020204030204" pitchFamily="34" charset="0"/>
              </a:rPr>
              <a:t>Alimention</a:t>
            </a:r>
            <a:r>
              <a:rPr lang="fr-BE" sz="3200" dirty="0">
                <a:solidFill>
                  <a:srgbClr val="0070C0"/>
                </a:solidFill>
                <a:effectLst/>
                <a:latin typeface="Times New Roman" panose="02020603050405020304" pitchFamily="18" charset="0"/>
                <a:ea typeface="Calibri" panose="020F0502020204030204" pitchFamily="34" charset="0"/>
              </a:rPr>
              <a:t>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6" name="ZoneTexte 5">
            <a:extLst>
              <a:ext uri="{FF2B5EF4-FFF2-40B4-BE49-F238E27FC236}">
                <a16:creationId xmlns:a16="http://schemas.microsoft.com/office/drawing/2014/main" id="{22527E6B-EB4C-3AE4-0CF3-A7FEE3AB9310}"/>
              </a:ext>
            </a:extLst>
          </p:cNvPr>
          <p:cNvSpPr txBox="1"/>
          <p:nvPr/>
        </p:nvSpPr>
        <p:spPr>
          <a:xfrm>
            <a:off x="674585" y="1300535"/>
            <a:ext cx="10900063" cy="2031325"/>
          </a:xfrm>
          <a:prstGeom prst="rect">
            <a:avLst/>
          </a:prstGeom>
          <a:solidFill>
            <a:schemeClr val="accent2">
              <a:lumMod val="50000"/>
            </a:schemeClr>
          </a:solidFill>
        </p:spPr>
        <p:txBody>
          <a:bodyPr wrap="square">
            <a:spAutoFit/>
          </a:bodyPr>
          <a:lstStyle/>
          <a:p>
            <a:r>
              <a:rPr lang="fr-FR" sz="1800" b="1" i="0" u="none" strike="noStrike" baseline="0" dirty="0">
                <a:solidFill>
                  <a:srgbClr val="FFFF00"/>
                </a:solidFill>
                <a:latin typeface="Times New Roman" panose="02020603050405020304" pitchFamily="18" charset="0"/>
              </a:rPr>
              <a:t>Réglage de la tension de sortie. </a:t>
            </a:r>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La tension stabilisée fournie par le bloc d'alimentation est utilisée directement pour l'alimentation de votre réseau. </a:t>
            </a:r>
            <a:br>
              <a:rPr lang="fr-FR" sz="1800" b="0" i="0" u="none" strike="noStrike" baseline="0" dirty="0">
                <a:solidFill>
                  <a:srgbClr val="FFFF00"/>
                </a:solidFill>
                <a:latin typeface="Times New Roman" panose="02020603050405020304" pitchFamily="18" charset="0"/>
              </a:rPr>
            </a:br>
            <a:r>
              <a:rPr lang="fr-FR" sz="1800" b="0" i="0" u="none" strike="noStrike" baseline="0" dirty="0">
                <a:solidFill>
                  <a:srgbClr val="FFFF00"/>
                </a:solidFill>
                <a:latin typeface="Times New Roman" panose="02020603050405020304" pitchFamily="18" charset="0"/>
              </a:rPr>
              <a:t>La tension de sortie doit être réglée en fonction de l'échelle. </a:t>
            </a:r>
          </a:p>
          <a:p>
            <a:r>
              <a:rPr lang="fr-FR" sz="1800" b="0" i="0" u="none" strike="noStrike" baseline="0" dirty="0">
                <a:solidFill>
                  <a:srgbClr val="FFFF00"/>
                </a:solidFill>
                <a:latin typeface="Times New Roman" panose="02020603050405020304" pitchFamily="18" charset="0"/>
              </a:rPr>
              <a:t>Pour cela, il y a, sur la face avant du bloc d'alimentation, une petite ouverture ronde dans laquelle vous pouvez régler la tension de sortie au moyen d'un petit tournevis. </a:t>
            </a:r>
          </a:p>
          <a:p>
            <a:r>
              <a:rPr lang="fr-BE" sz="1800" b="0" i="0" u="none" strike="noStrike" baseline="0" dirty="0">
                <a:solidFill>
                  <a:srgbClr val="FFFF00"/>
                </a:solidFill>
                <a:latin typeface="Times New Roman" panose="02020603050405020304" pitchFamily="18" charset="0"/>
              </a:rPr>
              <a:t>Butée gauche environ 14,5V </a:t>
            </a:r>
          </a:p>
          <a:p>
            <a:r>
              <a:rPr lang="fr-BE" sz="1800" b="0" i="0" u="none" strike="noStrike" baseline="0" dirty="0">
                <a:solidFill>
                  <a:srgbClr val="FFFF00"/>
                </a:solidFill>
                <a:latin typeface="Times New Roman" panose="02020603050405020304" pitchFamily="18" charset="0"/>
              </a:rPr>
              <a:t>Butée droite environ 21,5V </a:t>
            </a:r>
            <a:endParaRPr lang="fr-BE" dirty="0">
              <a:solidFill>
                <a:srgbClr val="FFFF00"/>
              </a:solidFill>
            </a:endParaRPr>
          </a:p>
        </p:txBody>
      </p:sp>
      <p:pic>
        <p:nvPicPr>
          <p:cNvPr id="7" name="Image 6">
            <a:extLst>
              <a:ext uri="{FF2B5EF4-FFF2-40B4-BE49-F238E27FC236}">
                <a16:creationId xmlns:a16="http://schemas.microsoft.com/office/drawing/2014/main" id="{757BD6A8-D5EF-1044-0A0C-E672C218ED97}"/>
              </a:ext>
            </a:extLst>
          </p:cNvPr>
          <p:cNvPicPr>
            <a:picLocks noChangeAspect="1"/>
          </p:cNvPicPr>
          <p:nvPr/>
        </p:nvPicPr>
        <p:blipFill>
          <a:blip r:embed="rId3"/>
          <a:stretch>
            <a:fillRect/>
          </a:stretch>
        </p:blipFill>
        <p:spPr>
          <a:xfrm>
            <a:off x="674585" y="3557293"/>
            <a:ext cx="4942332" cy="2839042"/>
          </a:xfrm>
          <a:prstGeom prst="rect">
            <a:avLst/>
          </a:prstGeom>
        </p:spPr>
      </p:pic>
      <p:sp>
        <p:nvSpPr>
          <p:cNvPr id="10" name="ZoneTexte 9">
            <a:extLst>
              <a:ext uri="{FF2B5EF4-FFF2-40B4-BE49-F238E27FC236}">
                <a16:creationId xmlns:a16="http://schemas.microsoft.com/office/drawing/2014/main" id="{82BD2703-AA94-6CBA-ACBC-19B6C5AE3129}"/>
              </a:ext>
            </a:extLst>
          </p:cNvPr>
          <p:cNvSpPr txBox="1"/>
          <p:nvPr/>
        </p:nvSpPr>
        <p:spPr>
          <a:xfrm>
            <a:off x="5801591" y="3410558"/>
            <a:ext cx="6096000" cy="3139321"/>
          </a:xfrm>
          <a:prstGeom prst="rect">
            <a:avLst/>
          </a:prstGeom>
          <a:solidFill>
            <a:schemeClr val="tx2">
              <a:lumMod val="75000"/>
              <a:lumOff val="25000"/>
            </a:schemeClr>
          </a:solidFill>
        </p:spPr>
        <p:txBody>
          <a:bodyPr wrap="square">
            <a:spAutoFit/>
          </a:bodyPr>
          <a:lstStyle/>
          <a:p>
            <a:r>
              <a:rPr lang="fr-FR" sz="1800" b="1" i="0" u="sng" strike="noStrike" baseline="0" dirty="0">
                <a:solidFill>
                  <a:srgbClr val="FFFF00"/>
                </a:solidFill>
                <a:latin typeface="Times New Roman" panose="02020603050405020304" pitchFamily="18" charset="0"/>
              </a:rPr>
              <a:t>Tensions recommandées en fonction de l'échelle : </a:t>
            </a:r>
          </a:p>
          <a:p>
            <a:endParaRPr lang="fr-FR" sz="1800" b="0" i="0" u="none" strike="noStrike" baseline="0" dirty="0">
              <a:solidFill>
                <a:srgbClr val="FFFF00"/>
              </a:solidFill>
              <a:latin typeface="Times New Roman" panose="02020603050405020304" pitchFamily="18" charset="0"/>
            </a:endParaRPr>
          </a:p>
          <a:p>
            <a:r>
              <a:rPr lang="fr-BE" sz="1800" b="0" i="0" u="none" strike="noStrike" baseline="0" dirty="0">
                <a:solidFill>
                  <a:srgbClr val="FFFF00"/>
                </a:solidFill>
                <a:latin typeface="Times New Roman" panose="02020603050405020304" pitchFamily="18" charset="0"/>
              </a:rPr>
              <a:t>Echelle N 15V – 16V </a:t>
            </a:r>
          </a:p>
          <a:p>
            <a:r>
              <a:rPr lang="fr-FR" sz="1800" b="0" i="0" u="none" strike="noStrike" baseline="0" dirty="0">
                <a:solidFill>
                  <a:srgbClr val="FFFF00"/>
                </a:solidFill>
                <a:latin typeface="Times New Roman" panose="02020603050405020304" pitchFamily="18" charset="0"/>
              </a:rPr>
              <a:t>Echelle H0 deux rails (DCC) 16V – 18V </a:t>
            </a:r>
          </a:p>
          <a:p>
            <a:r>
              <a:rPr lang="fr-FR" sz="1800" b="0" i="0" u="none" strike="noStrike" baseline="0" dirty="0">
                <a:solidFill>
                  <a:srgbClr val="FFFF00"/>
                </a:solidFill>
                <a:latin typeface="Times New Roman" panose="02020603050405020304" pitchFamily="18" charset="0"/>
              </a:rPr>
              <a:t>Echelle H0 trois rails 18V – 20V </a:t>
            </a:r>
          </a:p>
          <a:p>
            <a:r>
              <a:rPr lang="fr-BE" sz="1800" b="0" i="0" u="none" strike="noStrike" baseline="0" dirty="0">
                <a:solidFill>
                  <a:srgbClr val="FFFF00"/>
                </a:solidFill>
                <a:latin typeface="Times New Roman" panose="02020603050405020304" pitchFamily="18" charset="0"/>
              </a:rPr>
              <a:t>Echelle 1 18V – 21V </a:t>
            </a:r>
          </a:p>
          <a:p>
            <a:r>
              <a:rPr lang="fr-BE" sz="1800" b="0" i="0" u="none" strike="noStrike" baseline="0" dirty="0">
                <a:solidFill>
                  <a:srgbClr val="FFFF00"/>
                </a:solidFill>
                <a:latin typeface="Times New Roman" panose="02020603050405020304" pitchFamily="18" charset="0"/>
              </a:rPr>
              <a:t>Echelle G 20V - 21V </a:t>
            </a:r>
          </a:p>
          <a:p>
            <a:endParaRPr lang="fr-BE"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Le moniteur de courant incorporé dans votre </a:t>
            </a:r>
            <a:r>
              <a:rPr lang="fr-FR" sz="1800" b="0" i="0" u="none" strike="noStrike" baseline="0" dirty="0" err="1">
                <a:solidFill>
                  <a:srgbClr val="FFFF00"/>
                </a:solidFill>
                <a:latin typeface="Times New Roman" panose="02020603050405020304" pitchFamily="18" charset="0"/>
              </a:rPr>
              <a:t>ECoS</a:t>
            </a:r>
            <a:r>
              <a:rPr lang="fr-FR" sz="1800" b="0" i="0" u="none" strike="noStrike" baseline="0" dirty="0">
                <a:solidFill>
                  <a:srgbClr val="FFFF00"/>
                </a:solidFill>
                <a:latin typeface="Times New Roman" panose="02020603050405020304" pitchFamily="18" charset="0"/>
              </a:rPr>
              <a:t> vous indique la tension de sortie correspondante et vous permet de régler la tension souhaitée avec précision. </a:t>
            </a:r>
            <a:endParaRPr lang="fr-BE" dirty="0">
              <a:solidFill>
                <a:srgbClr val="FFFF00"/>
              </a:solidFill>
            </a:endParaRPr>
          </a:p>
        </p:txBody>
      </p:sp>
      <p:sp>
        <p:nvSpPr>
          <p:cNvPr id="3" name="ZoneTexte 2">
            <a:extLst>
              <a:ext uri="{FF2B5EF4-FFF2-40B4-BE49-F238E27FC236}">
                <a16:creationId xmlns:a16="http://schemas.microsoft.com/office/drawing/2014/main" id="{1D5F0417-DB22-82E8-4394-684346C62AAF}"/>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480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1" presetClass="entr" presetSubtype="1" fill="hold"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4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46062" cy="584775"/>
          </a:xfrm>
          <a:prstGeom prst="rect">
            <a:avLst/>
          </a:prstGeom>
          <a:noFill/>
          <a:ln w="44450">
            <a:solidFill>
              <a:srgbClr val="99FFCC"/>
            </a:solidFill>
          </a:ln>
        </p:spPr>
        <p:txBody>
          <a:bodyPr wrap="none" rtlCol="0">
            <a:spAutoFit/>
          </a:bodyPr>
          <a:lstStyle/>
          <a:p>
            <a:r>
              <a:rPr lang="fr-BE" sz="3200" dirty="0" err="1">
                <a:solidFill>
                  <a:srgbClr val="0070C0"/>
                </a:solidFill>
                <a:effectLst/>
                <a:latin typeface="Times New Roman" panose="02020603050405020304" pitchFamily="18" charset="0"/>
                <a:ea typeface="Calibri" panose="020F0502020204030204" pitchFamily="34" charset="0"/>
              </a:rPr>
              <a:t>Alimention</a:t>
            </a:r>
            <a:r>
              <a:rPr lang="fr-BE" sz="3200" dirty="0">
                <a:solidFill>
                  <a:srgbClr val="0070C0"/>
                </a:solidFill>
                <a:effectLst/>
                <a:latin typeface="Times New Roman" panose="02020603050405020304" pitchFamily="18" charset="0"/>
                <a:ea typeface="Calibri" panose="020F0502020204030204" pitchFamily="34" charset="0"/>
              </a:rPr>
              <a:t>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6" name="ZoneTexte 5">
            <a:extLst>
              <a:ext uri="{FF2B5EF4-FFF2-40B4-BE49-F238E27FC236}">
                <a16:creationId xmlns:a16="http://schemas.microsoft.com/office/drawing/2014/main" id="{22527E6B-EB4C-3AE4-0CF3-A7FEE3AB9310}"/>
              </a:ext>
            </a:extLst>
          </p:cNvPr>
          <p:cNvSpPr txBox="1"/>
          <p:nvPr/>
        </p:nvSpPr>
        <p:spPr>
          <a:xfrm>
            <a:off x="560285" y="1483251"/>
            <a:ext cx="10900063" cy="4524315"/>
          </a:xfrm>
          <a:prstGeom prst="rect">
            <a:avLst/>
          </a:prstGeom>
          <a:solidFill>
            <a:schemeClr val="accent2">
              <a:lumMod val="50000"/>
            </a:schemeClr>
          </a:solidFill>
        </p:spPr>
        <p:txBody>
          <a:bodyPr wrap="square">
            <a:spAutoFit/>
          </a:bodyPr>
          <a:lstStyle/>
          <a:p>
            <a:pPr marL="285750" indent="-285750">
              <a:buFontTx/>
              <a:buChar char="-"/>
            </a:pPr>
            <a:r>
              <a:rPr lang="fr-BE" sz="1800" b="0" i="0" u="none" strike="noStrike" baseline="0" dirty="0">
                <a:solidFill>
                  <a:srgbClr val="FFFF00"/>
                </a:solidFill>
                <a:latin typeface="Times New Roman" panose="02020603050405020304" pitchFamily="18" charset="0"/>
              </a:rPr>
              <a:t>Démarrez votre centrale. </a:t>
            </a:r>
          </a:p>
          <a:p>
            <a:pPr marL="285750" indent="-285750">
              <a:buFontTx/>
              <a:buChar char="-"/>
            </a:pPr>
            <a:endParaRPr lang="fr-BE" dirty="0">
              <a:solidFill>
                <a:srgbClr val="FFFF00"/>
              </a:solidFill>
              <a:latin typeface="Times New Roman" panose="02020603050405020304" pitchFamily="18" charset="0"/>
            </a:endParaRPr>
          </a:p>
          <a:p>
            <a:pPr marL="285750" indent="-285750">
              <a:buFontTx/>
              <a:buChar char="-"/>
            </a:pPr>
            <a:endParaRPr lang="fr-BE"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 Ouvrez la fenêtre du moniteur de courant</a:t>
            </a: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p:txBody>
      </p:sp>
      <p:sp>
        <p:nvSpPr>
          <p:cNvPr id="8" name="ZoneTexte 7">
            <a:extLst>
              <a:ext uri="{FF2B5EF4-FFF2-40B4-BE49-F238E27FC236}">
                <a16:creationId xmlns:a16="http://schemas.microsoft.com/office/drawing/2014/main" id="{C5369D25-CAF9-92A6-5251-D2AABD94CB6A}"/>
              </a:ext>
            </a:extLst>
          </p:cNvPr>
          <p:cNvSpPr txBox="1"/>
          <p:nvPr/>
        </p:nvSpPr>
        <p:spPr>
          <a:xfrm>
            <a:off x="5445220" y="3096189"/>
            <a:ext cx="5725433" cy="2308324"/>
          </a:xfrm>
          <a:prstGeom prst="rect">
            <a:avLst/>
          </a:prstGeom>
          <a:solidFill>
            <a:schemeClr val="accent2">
              <a:lumMod val="50000"/>
            </a:schemeClr>
          </a:solidFill>
        </p:spPr>
        <p:txBody>
          <a:bodyPr wrap="square">
            <a:spAutoFit/>
          </a:bodyPr>
          <a:lstStyle/>
          <a:p>
            <a:r>
              <a:rPr lang="fr-FR" sz="1800" b="0" i="0" u="none" strike="noStrike" baseline="0" dirty="0">
                <a:solidFill>
                  <a:srgbClr val="FFFF00"/>
                </a:solidFill>
                <a:latin typeface="Times New Roman" panose="02020603050405020304" pitchFamily="18" charset="0"/>
              </a:rPr>
              <a:t>Le moniteur de courant vous donne des informations très intéressantes concernant la consommation de votre réseau. Vous pouvez déterminer exactement la consommation réelle de vos locomotives et planifier ainsi l’alimentation du réseau. </a:t>
            </a:r>
          </a:p>
          <a:p>
            <a:r>
              <a:rPr lang="fr-FR" sz="1800" b="0" i="0" u="none" strike="noStrike" baseline="0" dirty="0">
                <a:solidFill>
                  <a:srgbClr val="FFFF00"/>
                </a:solidFill>
                <a:latin typeface="Times New Roman" panose="02020603050405020304" pitchFamily="18" charset="0"/>
              </a:rPr>
              <a:t>Le moniteur de courant affiche la tension réelle sur la voie et la température interne de l'appareil aussi bien pour le booster interne ainsi que les boosters externes. </a:t>
            </a:r>
          </a:p>
        </p:txBody>
      </p:sp>
      <p:pic>
        <p:nvPicPr>
          <p:cNvPr id="11" name="Image 10">
            <a:extLst>
              <a:ext uri="{FF2B5EF4-FFF2-40B4-BE49-F238E27FC236}">
                <a16:creationId xmlns:a16="http://schemas.microsoft.com/office/drawing/2014/main" id="{4A19A4DC-435C-00E1-54D4-6C12D6392FB3}"/>
              </a:ext>
            </a:extLst>
          </p:cNvPr>
          <p:cNvPicPr>
            <a:picLocks noChangeAspect="1"/>
          </p:cNvPicPr>
          <p:nvPr/>
        </p:nvPicPr>
        <p:blipFill>
          <a:blip r:embed="rId3">
            <a:extLst>
              <a:ext uri="{28A0092B-C50C-407E-A947-70E740481C1C}">
                <a14:useLocalDpi xmlns:a14="http://schemas.microsoft.com/office/drawing/2010/main" val="0"/>
              </a:ext>
            </a:extLst>
          </a:blip>
          <a:srcRect l="762" t="-4449" b="-1"/>
          <a:stretch/>
        </p:blipFill>
        <p:spPr>
          <a:xfrm>
            <a:off x="1007918" y="1835374"/>
            <a:ext cx="5898830" cy="461665"/>
          </a:xfrm>
          <a:prstGeom prst="rect">
            <a:avLst/>
          </a:prstGeom>
        </p:spPr>
      </p:pic>
      <p:sp>
        <p:nvSpPr>
          <p:cNvPr id="12" name="Flèche : droite 11">
            <a:extLst>
              <a:ext uri="{FF2B5EF4-FFF2-40B4-BE49-F238E27FC236}">
                <a16:creationId xmlns:a16="http://schemas.microsoft.com/office/drawing/2014/main" id="{CE1CC1EF-7652-0A5D-AA72-09DFD71BEB89}"/>
              </a:ext>
            </a:extLst>
          </p:cNvPr>
          <p:cNvSpPr/>
          <p:nvPr/>
        </p:nvSpPr>
        <p:spPr>
          <a:xfrm rot="12820665">
            <a:off x="5893392" y="2385917"/>
            <a:ext cx="978408" cy="484632"/>
          </a:xfrm>
          <a:prstGeom prst="rightArrow">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descr="Une image contenant texte, capture d’écran, affichage, logiciel&#10;&#10;Description générée automatiquement">
            <a:extLst>
              <a:ext uri="{FF2B5EF4-FFF2-40B4-BE49-F238E27FC236}">
                <a16:creationId xmlns:a16="http://schemas.microsoft.com/office/drawing/2014/main" id="{205F45B8-EA9F-E726-E486-4096AB785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05" y="2720256"/>
            <a:ext cx="4493937" cy="3019926"/>
          </a:xfrm>
          <a:prstGeom prst="rect">
            <a:avLst/>
          </a:prstGeom>
        </p:spPr>
      </p:pic>
      <p:sp>
        <p:nvSpPr>
          <p:cNvPr id="3" name="ZoneTexte 2">
            <a:extLst>
              <a:ext uri="{FF2B5EF4-FFF2-40B4-BE49-F238E27FC236}">
                <a16:creationId xmlns:a16="http://schemas.microsoft.com/office/drawing/2014/main" id="{28FDC254-FEFB-0540-201D-94B0759CD210}"/>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405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46062" cy="584775"/>
          </a:xfrm>
          <a:prstGeom prst="rect">
            <a:avLst/>
          </a:prstGeom>
          <a:noFill/>
          <a:ln w="44450">
            <a:solidFill>
              <a:srgbClr val="99FFCC"/>
            </a:solidFill>
          </a:ln>
        </p:spPr>
        <p:txBody>
          <a:bodyPr wrap="none" rtlCol="0">
            <a:spAutoFit/>
          </a:bodyPr>
          <a:lstStyle/>
          <a:p>
            <a:r>
              <a:rPr lang="fr-BE" sz="3200" dirty="0" err="1">
                <a:solidFill>
                  <a:srgbClr val="0070C0"/>
                </a:solidFill>
                <a:effectLst/>
                <a:latin typeface="Times New Roman" panose="02020603050405020304" pitchFamily="18" charset="0"/>
                <a:ea typeface="Calibri" panose="020F0502020204030204" pitchFamily="34" charset="0"/>
              </a:rPr>
              <a:t>Alimention</a:t>
            </a:r>
            <a:r>
              <a:rPr lang="fr-BE" sz="3200" dirty="0">
                <a:solidFill>
                  <a:srgbClr val="0070C0"/>
                </a:solidFill>
                <a:effectLst/>
                <a:latin typeface="Times New Roman" panose="02020603050405020304" pitchFamily="18" charset="0"/>
                <a:ea typeface="Calibri" panose="020F0502020204030204" pitchFamily="34" charset="0"/>
              </a:rPr>
              <a:t>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6" name="ZoneTexte 5">
            <a:extLst>
              <a:ext uri="{FF2B5EF4-FFF2-40B4-BE49-F238E27FC236}">
                <a16:creationId xmlns:a16="http://schemas.microsoft.com/office/drawing/2014/main" id="{22527E6B-EB4C-3AE4-0CF3-A7FEE3AB9310}"/>
              </a:ext>
            </a:extLst>
          </p:cNvPr>
          <p:cNvSpPr txBox="1"/>
          <p:nvPr/>
        </p:nvSpPr>
        <p:spPr>
          <a:xfrm>
            <a:off x="560285" y="1483251"/>
            <a:ext cx="11139879" cy="4524315"/>
          </a:xfrm>
          <a:prstGeom prst="rect">
            <a:avLst/>
          </a:prstGeom>
          <a:solidFill>
            <a:schemeClr val="accent2">
              <a:lumMod val="50000"/>
            </a:schemeClr>
          </a:solidFill>
        </p:spPr>
        <p:txBody>
          <a:bodyPr wrap="square">
            <a:spAutoFit/>
          </a:bodyPr>
          <a:lstStyle/>
          <a:p>
            <a:pPr marL="285750" indent="-285750">
              <a:buFontTx/>
              <a:buChar char="-"/>
            </a:pPr>
            <a:endParaRPr lang="fr-BE" dirty="0">
              <a:solidFill>
                <a:srgbClr val="FFFF00"/>
              </a:solidFill>
              <a:latin typeface="Times New Roman" panose="02020603050405020304" pitchFamily="18" charset="0"/>
            </a:endParaRPr>
          </a:p>
          <a:p>
            <a:pPr marL="285750" indent="-285750">
              <a:buFontTx/>
              <a:buChar char="-"/>
            </a:pPr>
            <a:endParaRPr lang="fr-BE"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pPr marL="285750" indent="-285750">
              <a:buFontTx/>
              <a:buChar char="-"/>
            </a:pPr>
            <a:endParaRPr lang="fr-FR" dirty="0">
              <a:solidFill>
                <a:srgbClr val="FFFF00"/>
              </a:solidFill>
              <a:latin typeface="Times New Roman" panose="02020603050405020304" pitchFamily="18" charset="0"/>
            </a:endParaRPr>
          </a:p>
          <a:p>
            <a:pPr marL="285750" indent="-285750">
              <a:buFontTx/>
              <a:buChar char="-"/>
            </a:pPr>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 Tournez la vis de réglage lentement jusqu'à obtention de la valeur souhaitée. </a:t>
            </a:r>
            <a:endParaRPr lang="fr-BE" dirty="0">
              <a:solidFill>
                <a:srgbClr val="FFFF00"/>
              </a:solidFill>
            </a:endParaRPr>
          </a:p>
        </p:txBody>
      </p:sp>
      <p:sp>
        <p:nvSpPr>
          <p:cNvPr id="8" name="ZoneTexte 7">
            <a:extLst>
              <a:ext uri="{FF2B5EF4-FFF2-40B4-BE49-F238E27FC236}">
                <a16:creationId xmlns:a16="http://schemas.microsoft.com/office/drawing/2014/main" id="{C5369D25-CAF9-92A6-5251-D2AABD94CB6A}"/>
              </a:ext>
            </a:extLst>
          </p:cNvPr>
          <p:cNvSpPr txBox="1"/>
          <p:nvPr/>
        </p:nvSpPr>
        <p:spPr>
          <a:xfrm>
            <a:off x="6630481" y="1595021"/>
            <a:ext cx="5001233" cy="3693319"/>
          </a:xfrm>
          <a:prstGeom prst="rect">
            <a:avLst/>
          </a:prstGeom>
          <a:solidFill>
            <a:schemeClr val="accent2">
              <a:lumMod val="50000"/>
            </a:schemeClr>
          </a:solidFill>
        </p:spPr>
        <p:txBody>
          <a:bodyPr wrap="square">
            <a:spAutoFit/>
          </a:bodyPr>
          <a:lstStyle/>
          <a:p>
            <a:pPr marL="269875" indent="-269875"/>
            <a:r>
              <a:rPr lang="fr-FR" sz="1800" b="0" i="0" u="none" strike="noStrike" baseline="0" dirty="0">
                <a:solidFill>
                  <a:srgbClr val="FFFF00"/>
                </a:solidFill>
                <a:latin typeface="Times New Roman" panose="02020603050405020304" pitchFamily="18" charset="0"/>
              </a:rPr>
              <a:t>a) Liste de tous les boosters dans le système. </a:t>
            </a:r>
          </a:p>
          <a:p>
            <a:r>
              <a:rPr lang="fr-FR" sz="1800" b="0" i="0" u="none" strike="noStrike" baseline="0" dirty="0">
                <a:solidFill>
                  <a:srgbClr val="FFFF00"/>
                </a:solidFill>
                <a:latin typeface="Times New Roman" panose="02020603050405020304" pitchFamily="18" charset="0"/>
              </a:rPr>
              <a:t>b) Nom du booster (comme il a été configuré) </a:t>
            </a:r>
          </a:p>
          <a:p>
            <a:pPr marL="269875" indent="-269875"/>
            <a:r>
              <a:rPr lang="fr-FR" sz="1800" b="0" i="0" u="none" strike="noStrike" baseline="0" dirty="0">
                <a:solidFill>
                  <a:srgbClr val="FFFF00"/>
                </a:solidFill>
                <a:latin typeface="Times New Roman" panose="02020603050405020304" pitchFamily="18" charset="0"/>
              </a:rPr>
              <a:t>c) Consommation actuelle / Consommation maximale. </a:t>
            </a:r>
          </a:p>
          <a:p>
            <a:r>
              <a:rPr lang="fr-FR" sz="1800" b="0" i="0" u="none" strike="noStrike" baseline="0" dirty="0">
                <a:solidFill>
                  <a:srgbClr val="FFFF00"/>
                </a:solidFill>
                <a:latin typeface="Times New Roman" panose="02020603050405020304" pitchFamily="18" charset="0"/>
              </a:rPr>
              <a:t>d) Barre de progression de la consommation. </a:t>
            </a:r>
          </a:p>
          <a:p>
            <a:pPr marL="269875" indent="-269875"/>
            <a:r>
              <a:rPr lang="fr-FR" sz="1800" b="0" i="0" u="none" strike="noStrike" baseline="0" dirty="0">
                <a:solidFill>
                  <a:srgbClr val="FFFF00"/>
                </a:solidFill>
                <a:latin typeface="Times New Roman" panose="02020603050405020304" pitchFamily="18" charset="0"/>
              </a:rPr>
              <a:t>e) Tension actuelle sur la voie, dans le tronçon alimenté par le booster. </a:t>
            </a:r>
          </a:p>
          <a:p>
            <a:r>
              <a:rPr lang="fr-FR" sz="1800" b="0" i="0" u="none" strike="noStrike" baseline="0" dirty="0">
                <a:solidFill>
                  <a:srgbClr val="FFFF00"/>
                </a:solidFill>
                <a:latin typeface="Times New Roman" panose="02020603050405020304" pitchFamily="18" charset="0"/>
              </a:rPr>
              <a:t>f) Température interne, actuelle du booster. </a:t>
            </a:r>
          </a:p>
          <a:p>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Le moniteur de courant vous indique aussi quel Booster a disjoncté suite à un court-circuit, ce qui est très pratique pour la recherche du problème sur un grand réseau. </a:t>
            </a:r>
            <a:endParaRPr lang="fr-BE" dirty="0">
              <a:solidFill>
                <a:srgbClr val="FFFF00"/>
              </a:solidFill>
            </a:endParaRPr>
          </a:p>
        </p:txBody>
      </p:sp>
      <p:pic>
        <p:nvPicPr>
          <p:cNvPr id="16" name="Image 15">
            <a:extLst>
              <a:ext uri="{FF2B5EF4-FFF2-40B4-BE49-F238E27FC236}">
                <a16:creationId xmlns:a16="http://schemas.microsoft.com/office/drawing/2014/main" id="{90D4691A-1B7B-12BA-4B59-76F6C47EEFD2}"/>
              </a:ext>
            </a:extLst>
          </p:cNvPr>
          <p:cNvPicPr>
            <a:picLocks noChangeAspect="1"/>
          </p:cNvPicPr>
          <p:nvPr/>
        </p:nvPicPr>
        <p:blipFill>
          <a:blip r:embed="rId3"/>
          <a:srcRect l="5756" b="4221"/>
          <a:stretch/>
        </p:blipFill>
        <p:spPr>
          <a:xfrm>
            <a:off x="731652" y="1595021"/>
            <a:ext cx="5898830" cy="3739253"/>
          </a:xfrm>
          <a:prstGeom prst="rect">
            <a:avLst/>
          </a:prstGeom>
        </p:spPr>
      </p:pic>
      <p:sp>
        <p:nvSpPr>
          <p:cNvPr id="3" name="ZoneTexte 2">
            <a:extLst>
              <a:ext uri="{FF2B5EF4-FFF2-40B4-BE49-F238E27FC236}">
                <a16:creationId xmlns:a16="http://schemas.microsoft.com/office/drawing/2014/main" id="{63943E8A-CC28-9E2E-90DD-F55712316CDB}"/>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4407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4399530" y="565200"/>
            <a:ext cx="3446777"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Connexion </a:t>
            </a:r>
            <a:r>
              <a:rPr lang="fr-BE" sz="3200" dirty="0">
                <a:solidFill>
                  <a:srgbClr val="FFFF00"/>
                </a:solidFill>
                <a:effectLst/>
                <a:latin typeface="Times New Roman" panose="02020603050405020304" pitchFamily="18" charset="0"/>
                <a:ea typeface="Calibri" panose="020F0502020204030204" pitchFamily="34" charset="0"/>
              </a:rPr>
              <a:t>des</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latin typeface="Times New Roman" panose="02020603050405020304" pitchFamily="18" charset="0"/>
                <a:ea typeface="Calibri" panose="020F0502020204030204" pitchFamily="34" charset="0"/>
              </a:rPr>
              <a:t>ra</a:t>
            </a:r>
            <a:r>
              <a:rPr lang="fr-BE" sz="3200" dirty="0">
                <a:solidFill>
                  <a:srgbClr val="0070C0"/>
                </a:solidFill>
                <a:latin typeface="Times New Roman" panose="02020603050405020304" pitchFamily="18" charset="0"/>
                <a:ea typeface="Calibri" panose="020F0502020204030204" pitchFamily="34" charset="0"/>
              </a:rPr>
              <a:t>ils</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7" name="ZoneTexte 6">
            <a:extLst>
              <a:ext uri="{FF2B5EF4-FFF2-40B4-BE49-F238E27FC236}">
                <a16:creationId xmlns:a16="http://schemas.microsoft.com/office/drawing/2014/main" id="{5B2215D8-ADC0-2D28-9715-D971A5EE9A3E}"/>
              </a:ext>
            </a:extLst>
          </p:cNvPr>
          <p:cNvSpPr txBox="1"/>
          <p:nvPr/>
        </p:nvSpPr>
        <p:spPr>
          <a:xfrm>
            <a:off x="301472" y="1409926"/>
            <a:ext cx="11679245" cy="2308324"/>
          </a:xfrm>
          <a:prstGeom prst="rect">
            <a:avLst/>
          </a:prstGeom>
          <a:solidFill>
            <a:schemeClr val="accent2">
              <a:lumMod val="75000"/>
            </a:schemeClr>
          </a:solidFill>
        </p:spPr>
        <p:txBody>
          <a:bodyPr wrap="square">
            <a:spAutoFit/>
          </a:bodyPr>
          <a:lstStyle/>
          <a:p>
            <a:r>
              <a:rPr lang="fr-FR" sz="1800" b="0" i="0" u="none" strike="noStrike" baseline="0" dirty="0">
                <a:solidFill>
                  <a:srgbClr val="FFFF00"/>
                </a:solidFill>
                <a:latin typeface="Times New Roman" panose="02020603050405020304" pitchFamily="18" charset="0"/>
              </a:rPr>
              <a:t>La connexion à la voie se fait au moyen d'une broche verte à 2 pôles. Veillez à utiliser des fils de section suffisante pour alimenter vos voies. Nous recommandons des fils d’une section d’au moins 1,5mm² (ou mieux : 2,5mm²). Pour de grands réseaux, réalimentez toujours les voies tous les deux mètres. </a:t>
            </a:r>
          </a:p>
          <a:p>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a:t>
            </a:r>
            <a:r>
              <a:rPr lang="fr-FR" sz="1800" b="0" i="0" u="none" strike="noStrike" baseline="0" dirty="0" err="1">
                <a:solidFill>
                  <a:srgbClr val="FFFF00"/>
                </a:solidFill>
                <a:latin typeface="Times New Roman" panose="02020603050405020304" pitchFamily="18" charset="0"/>
              </a:rPr>
              <a:t>ECoS</a:t>
            </a:r>
            <a:r>
              <a:rPr lang="fr-FR" sz="1800" b="0" i="0" u="none" strike="noStrike" baseline="0" dirty="0">
                <a:solidFill>
                  <a:srgbClr val="FFFF00"/>
                </a:solidFill>
                <a:latin typeface="Times New Roman" panose="02020603050405020304" pitchFamily="18" charset="0"/>
              </a:rPr>
              <a:t> utilise un pont redresseur H4 pour alimenter la voie. En conséquence, il n’y a pas, avec l'</a:t>
            </a:r>
            <a:r>
              <a:rPr lang="fr-FR" sz="1800" b="0" i="0" u="none" strike="noStrike" baseline="0" dirty="0" err="1">
                <a:solidFill>
                  <a:srgbClr val="FFFF00"/>
                </a:solidFill>
                <a:latin typeface="Times New Roman" panose="02020603050405020304" pitchFamily="18" charset="0"/>
              </a:rPr>
              <a:t>ECoS</a:t>
            </a:r>
            <a:r>
              <a:rPr lang="fr-FR" sz="1800" b="0" i="0" u="none" strike="noStrike" baseline="0" dirty="0">
                <a:solidFill>
                  <a:srgbClr val="FFFF00"/>
                </a:solidFill>
                <a:latin typeface="Times New Roman" panose="02020603050405020304" pitchFamily="18" charset="0"/>
              </a:rPr>
              <a:t>, de « masse commune », contrairement aux anciens réseaux </a:t>
            </a:r>
            <a:r>
              <a:rPr lang="fr-FR" sz="1800" b="0" i="0" u="none" strike="noStrike" baseline="0" dirty="0" err="1">
                <a:solidFill>
                  <a:srgbClr val="FFFF00"/>
                </a:solidFill>
                <a:latin typeface="Times New Roman" panose="02020603050405020304" pitchFamily="18" charset="0"/>
              </a:rPr>
              <a:t>Märklin</a:t>
            </a:r>
            <a:r>
              <a:rPr lang="fr-FR" sz="1800" b="0" i="0" u="none" strike="noStrike" baseline="0" dirty="0">
                <a:solidFill>
                  <a:srgbClr val="FFFF00"/>
                </a:solidFill>
                <a:latin typeface="Times New Roman" panose="02020603050405020304" pitchFamily="18" charset="0"/>
              </a:rPr>
              <a:t>®. </a:t>
            </a:r>
          </a:p>
          <a:p>
            <a:r>
              <a:rPr lang="fr-FR" sz="1800" b="0" i="0" u="none" strike="noStrike" baseline="0" dirty="0">
                <a:solidFill>
                  <a:srgbClr val="FFFF00"/>
                </a:solidFill>
                <a:latin typeface="Times New Roman" panose="02020603050405020304" pitchFamily="18" charset="0"/>
              </a:rPr>
              <a:t>Cependant, il est pratique, pour les réseaux existants dits à 3 rails, découpés en tronçons (avec boosters), d'utiliser une masse commune (généralement le conducteur extérieur). </a:t>
            </a:r>
            <a:endParaRPr lang="fr-BE" dirty="0">
              <a:solidFill>
                <a:srgbClr val="FFFF00"/>
              </a:solidFill>
            </a:endParaRPr>
          </a:p>
        </p:txBody>
      </p:sp>
      <p:sp>
        <p:nvSpPr>
          <p:cNvPr id="11" name="ZoneTexte 10">
            <a:extLst>
              <a:ext uri="{FF2B5EF4-FFF2-40B4-BE49-F238E27FC236}">
                <a16:creationId xmlns:a16="http://schemas.microsoft.com/office/drawing/2014/main" id="{CEAB7CDF-153E-3323-A062-0248B7431369}"/>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18E8DFEC-F82C-A464-7D3A-F0AD14499539}"/>
              </a:ext>
            </a:extLst>
          </p:cNvPr>
          <p:cNvSpPr txBox="1"/>
          <p:nvPr/>
        </p:nvSpPr>
        <p:spPr>
          <a:xfrm>
            <a:off x="301472" y="3772517"/>
            <a:ext cx="11679245" cy="1477328"/>
          </a:xfrm>
          <a:prstGeom prst="rect">
            <a:avLst/>
          </a:prstGeom>
          <a:solidFill>
            <a:srgbClr val="7030A0"/>
          </a:solidFill>
        </p:spPr>
        <p:txBody>
          <a:bodyPr wrap="square">
            <a:spAutoFit/>
          </a:bodyPr>
          <a:lstStyle/>
          <a:p>
            <a:pPr marL="285750" indent="-285750">
              <a:buFont typeface="Wingdings" panose="05000000000000000000" pitchFamily="2" charset="2"/>
              <a:buChar char="Ø"/>
            </a:pPr>
            <a:r>
              <a:rPr lang="fr-FR" sz="1800" b="0" i="0" u="none" strike="noStrike" baseline="0" dirty="0">
                <a:solidFill>
                  <a:schemeClr val="accent6">
                    <a:lumMod val="20000"/>
                    <a:lumOff val="80000"/>
                  </a:schemeClr>
                </a:solidFill>
                <a:latin typeface="Times New Roman" panose="02020603050405020304" pitchFamily="18" charset="0"/>
              </a:rPr>
              <a:t>Ne connectez jamais un autre système digital en parallèle à l'</a:t>
            </a:r>
            <a:r>
              <a:rPr lang="fr-FR" sz="1800" b="0" i="0" u="none" strike="noStrike" baseline="0" dirty="0" err="1">
                <a:solidFill>
                  <a:schemeClr val="accent6">
                    <a:lumMod val="20000"/>
                    <a:lumOff val="80000"/>
                  </a:schemeClr>
                </a:solidFill>
                <a:latin typeface="Times New Roman" panose="02020603050405020304" pitchFamily="18" charset="0"/>
              </a:rPr>
              <a:t>ECoS</a:t>
            </a:r>
            <a:r>
              <a:rPr lang="fr-FR" sz="1800" b="0" i="0" u="none" strike="noStrike" baseline="0" dirty="0">
                <a:solidFill>
                  <a:schemeClr val="accent6">
                    <a:lumMod val="20000"/>
                    <a:lumOff val="80000"/>
                  </a:schemeClr>
                </a:solidFill>
                <a:latin typeface="Times New Roman" panose="02020603050405020304" pitchFamily="18" charset="0"/>
              </a:rPr>
              <a:t> ni un transformateur analogique pour trains miniatures au même circuit. La centrale pourrait ainsi être irrémédiablement détruite. </a:t>
            </a:r>
          </a:p>
          <a:p>
            <a:pPr marL="285750" indent="-285750">
              <a:buFont typeface="Wingdings" panose="05000000000000000000" pitchFamily="2" charset="2"/>
              <a:buChar char="Ø"/>
            </a:pPr>
            <a:r>
              <a:rPr lang="fr-FR" sz="1800" b="0" i="0" u="none" strike="noStrike" baseline="0" dirty="0">
                <a:solidFill>
                  <a:schemeClr val="accent6">
                    <a:lumMod val="20000"/>
                    <a:lumOff val="80000"/>
                  </a:schemeClr>
                </a:solidFill>
                <a:latin typeface="Times New Roman" panose="02020603050405020304" pitchFamily="18" charset="0"/>
              </a:rPr>
              <a:t>Si votre réseau est divisé en plusieurs circuits de courant, veillez à la séparation correcte de toutes les sections. En règle générale, le conducteur central est ainsi interrompu. Les conducteurs extérieurs peuvent former une masse commune à condition que chaque booster ait sa propre alimentation (transfo). </a:t>
            </a:r>
          </a:p>
        </p:txBody>
      </p:sp>
      <p:sp>
        <p:nvSpPr>
          <p:cNvPr id="14" name="ZoneTexte 13">
            <a:extLst>
              <a:ext uri="{FF2B5EF4-FFF2-40B4-BE49-F238E27FC236}">
                <a16:creationId xmlns:a16="http://schemas.microsoft.com/office/drawing/2014/main" id="{7AF9D008-7EE5-DADB-807F-18CA14CCAD89}"/>
              </a:ext>
            </a:extLst>
          </p:cNvPr>
          <p:cNvSpPr txBox="1"/>
          <p:nvPr/>
        </p:nvSpPr>
        <p:spPr>
          <a:xfrm>
            <a:off x="301472" y="5348418"/>
            <a:ext cx="11487748" cy="1200329"/>
          </a:xfrm>
          <a:prstGeom prst="rect">
            <a:avLst/>
          </a:prstGeom>
          <a:solidFill>
            <a:schemeClr val="accent2">
              <a:lumMod val="50000"/>
            </a:schemeClr>
          </a:solidFill>
        </p:spPr>
        <p:txBody>
          <a:bodyPr wrap="square">
            <a:spAutoFit/>
          </a:bodyPr>
          <a:lstStyle/>
          <a:p>
            <a:pPr marL="285750" indent="-285750">
              <a:buFont typeface="Wingdings" panose="05000000000000000000" pitchFamily="2" charset="2"/>
              <a:buChar char="Ø"/>
            </a:pPr>
            <a:r>
              <a:rPr lang="fr-FR" sz="1800" b="0" i="0" u="none" strike="noStrike" baseline="0" dirty="0">
                <a:solidFill>
                  <a:schemeClr val="accent6">
                    <a:lumMod val="20000"/>
                    <a:lumOff val="80000"/>
                  </a:schemeClr>
                </a:solidFill>
                <a:latin typeface="Times New Roman" panose="02020603050405020304" pitchFamily="18" charset="0"/>
              </a:rPr>
              <a:t>L'</a:t>
            </a:r>
            <a:r>
              <a:rPr lang="fr-FR" sz="1800" b="0" i="0" u="none" strike="noStrike" baseline="0" dirty="0" err="1">
                <a:solidFill>
                  <a:schemeClr val="accent6">
                    <a:lumMod val="20000"/>
                    <a:lumOff val="80000"/>
                  </a:schemeClr>
                </a:solidFill>
                <a:latin typeface="Times New Roman" panose="02020603050405020304" pitchFamily="18" charset="0"/>
              </a:rPr>
              <a:t>ECoS</a:t>
            </a:r>
            <a:r>
              <a:rPr lang="fr-FR" sz="1800" b="0" i="0" u="none" strike="noStrike" baseline="0" dirty="0">
                <a:solidFill>
                  <a:schemeClr val="accent6">
                    <a:lumMod val="20000"/>
                    <a:lumOff val="80000"/>
                  </a:schemeClr>
                </a:solidFill>
                <a:latin typeface="Times New Roman" panose="02020603050405020304" pitchFamily="18" charset="0"/>
              </a:rPr>
              <a:t> peut fournir jusqu'à 4A (</a:t>
            </a:r>
            <a:r>
              <a:rPr lang="fr-FR" sz="1800" b="0" i="0" u="none" strike="noStrike" baseline="0" dirty="0" err="1">
                <a:solidFill>
                  <a:schemeClr val="accent6">
                    <a:lumMod val="20000"/>
                    <a:lumOff val="80000"/>
                  </a:schemeClr>
                </a:solidFill>
                <a:latin typeface="Times New Roman" panose="02020603050405020304" pitchFamily="18" charset="0"/>
              </a:rPr>
              <a:t>ECoS</a:t>
            </a:r>
            <a:r>
              <a:rPr lang="fr-FR" sz="1800" b="0" i="0" u="none" strike="noStrike" baseline="0" dirty="0">
                <a:solidFill>
                  <a:schemeClr val="accent6">
                    <a:lumMod val="20000"/>
                    <a:lumOff val="80000"/>
                  </a:schemeClr>
                </a:solidFill>
                <a:latin typeface="Times New Roman" panose="02020603050405020304" pitchFamily="18" charset="0"/>
              </a:rPr>
              <a:t> 50200) ou 6A (</a:t>
            </a:r>
            <a:r>
              <a:rPr lang="fr-FR" sz="1800" b="0" i="0" u="none" strike="noStrike" baseline="0" dirty="0" err="1">
                <a:solidFill>
                  <a:schemeClr val="accent6">
                    <a:lumMod val="20000"/>
                    <a:lumOff val="80000"/>
                  </a:schemeClr>
                </a:solidFill>
                <a:latin typeface="Times New Roman" panose="02020603050405020304" pitchFamily="18" charset="0"/>
              </a:rPr>
              <a:t>ECoS</a:t>
            </a:r>
            <a:r>
              <a:rPr lang="fr-FR" sz="1800" b="0" i="0" u="none" strike="noStrike" baseline="0" dirty="0">
                <a:solidFill>
                  <a:schemeClr val="accent6">
                    <a:lumMod val="20000"/>
                    <a:lumOff val="80000"/>
                  </a:schemeClr>
                </a:solidFill>
                <a:latin typeface="Times New Roman" panose="02020603050405020304" pitchFamily="18" charset="0"/>
              </a:rPr>
              <a:t> 50210) de courant à la voie. </a:t>
            </a:r>
          </a:p>
          <a:p>
            <a:pPr marL="285750" indent="-285750">
              <a:buFont typeface="Wingdings" panose="05000000000000000000" pitchFamily="2" charset="2"/>
              <a:buChar char="Ø"/>
            </a:pPr>
            <a:r>
              <a:rPr lang="fr-FR" sz="1800" b="0" i="0" u="none" strike="noStrike" baseline="0" dirty="0">
                <a:solidFill>
                  <a:schemeClr val="accent6">
                    <a:lumMod val="20000"/>
                    <a:lumOff val="80000"/>
                  </a:schemeClr>
                </a:solidFill>
                <a:latin typeface="Times New Roman" panose="02020603050405020304" pitchFamily="18" charset="0"/>
              </a:rPr>
              <a:t>Enlevez absolument tous les condensateurs éventuellement présents dans les voies de raccordement. Ils provoquent un échauffement important et réduisent la puissance disponible. La plupart des voies de raccordement des coffrets de départ en analogique (</a:t>
            </a:r>
            <a:r>
              <a:rPr lang="fr-FR" sz="1800" b="0" i="0" u="none" strike="noStrike" baseline="0" dirty="0" err="1">
                <a:solidFill>
                  <a:schemeClr val="accent6">
                    <a:lumMod val="20000"/>
                    <a:lumOff val="80000"/>
                  </a:schemeClr>
                </a:solidFill>
                <a:latin typeface="Times New Roman" panose="02020603050405020304" pitchFamily="18" charset="0"/>
              </a:rPr>
              <a:t>Roco</a:t>
            </a:r>
            <a:r>
              <a:rPr lang="fr-FR" sz="1800" b="0" i="0" u="none" strike="noStrike" baseline="0" dirty="0">
                <a:solidFill>
                  <a:schemeClr val="accent6">
                    <a:lumMod val="20000"/>
                    <a:lumOff val="80000"/>
                  </a:schemeClr>
                </a:solidFill>
                <a:latin typeface="Times New Roman" panose="02020603050405020304" pitchFamily="18" charset="0"/>
              </a:rPr>
              <a:t>®, </a:t>
            </a:r>
            <a:r>
              <a:rPr lang="fr-FR" sz="1800" b="0" i="0" u="none" strike="noStrike" baseline="0" dirty="0" err="1">
                <a:solidFill>
                  <a:schemeClr val="accent6">
                    <a:lumMod val="20000"/>
                    <a:lumOff val="80000"/>
                  </a:schemeClr>
                </a:solidFill>
                <a:latin typeface="Times New Roman" panose="02020603050405020304" pitchFamily="18" charset="0"/>
              </a:rPr>
              <a:t>Märklin</a:t>
            </a:r>
            <a:r>
              <a:rPr lang="fr-FR" sz="1800" b="0" i="0" u="none" strike="noStrike" baseline="0" dirty="0">
                <a:solidFill>
                  <a:schemeClr val="accent6">
                    <a:lumMod val="20000"/>
                    <a:lumOff val="80000"/>
                  </a:schemeClr>
                </a:solidFill>
                <a:latin typeface="Times New Roman" panose="02020603050405020304" pitchFamily="18" charset="0"/>
              </a:rPr>
              <a:t>®) sont munis de condensateurs. </a:t>
            </a:r>
            <a:endParaRPr lang="fr-BE" dirty="0">
              <a:solidFill>
                <a:schemeClr val="accent6">
                  <a:lumMod val="20000"/>
                  <a:lumOff val="80000"/>
                </a:schemeClr>
              </a:solidFill>
            </a:endParaRPr>
          </a:p>
        </p:txBody>
      </p:sp>
    </p:spTree>
    <p:extLst>
      <p:ext uri="{BB962C8B-B14F-4D97-AF65-F5344CB8AC3E}">
        <p14:creationId xmlns:p14="http://schemas.microsoft.com/office/powerpoint/2010/main" val="15737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style.rotation</p:attrName>
                                        </p:attrNameLst>
                                      </p:cBhvr>
                                      <p:tavLst>
                                        <p:tav tm="0">
                                          <p:val>
                                            <p:fltVal val="720"/>
                                          </p:val>
                                        </p:tav>
                                        <p:tav tm="100000">
                                          <p:val>
                                            <p:fltVal val="0"/>
                                          </p:val>
                                        </p:tav>
                                      </p:tavLst>
                                    </p:anim>
                                    <p:anim calcmode="lin" valueType="num">
                                      <p:cBhvr>
                                        <p:cTn id="25" dur="2000" fill="hold"/>
                                        <p:tgtEl>
                                          <p:spTgt spid="14"/>
                                        </p:tgtEl>
                                        <p:attrNameLst>
                                          <p:attrName>ppt_h</p:attrName>
                                        </p:attrNameLst>
                                      </p:cBhvr>
                                      <p:tavLst>
                                        <p:tav tm="0">
                                          <p:val>
                                            <p:fltVal val="0"/>
                                          </p:val>
                                        </p:tav>
                                        <p:tav tm="100000">
                                          <p:val>
                                            <p:strVal val="#ppt_h"/>
                                          </p:val>
                                        </p:tav>
                                      </p:tavLst>
                                    </p:anim>
                                    <p:anim calcmode="lin" valueType="num">
                                      <p:cBhvr>
                                        <p:cTn id="26"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8" name="ZoneTexte 7">
            <a:extLst>
              <a:ext uri="{FF2B5EF4-FFF2-40B4-BE49-F238E27FC236}">
                <a16:creationId xmlns:a16="http://schemas.microsoft.com/office/drawing/2014/main" id="{2F8DEFA2-B3F0-2AA9-9413-39FD2E5C0DB8}"/>
              </a:ext>
            </a:extLst>
          </p:cNvPr>
          <p:cNvSpPr txBox="1"/>
          <p:nvPr/>
        </p:nvSpPr>
        <p:spPr>
          <a:xfrm>
            <a:off x="101582" y="1417370"/>
            <a:ext cx="4478346" cy="1754326"/>
          </a:xfrm>
          <a:prstGeom prst="rect">
            <a:avLst/>
          </a:prstGeom>
          <a:solidFill>
            <a:schemeClr val="accent1"/>
          </a:solidFill>
        </p:spPr>
        <p:txBody>
          <a:bodyPr wrap="square">
            <a:spAutoFit/>
          </a:bodyPr>
          <a:lstStyle/>
          <a:p>
            <a:r>
              <a:rPr lang="fr-FR" sz="1800" b="1" i="0" u="none" strike="noStrike" baseline="0" dirty="0">
                <a:solidFill>
                  <a:srgbClr val="FFFF00"/>
                </a:solidFill>
                <a:latin typeface="Times New Roman" panose="02020603050405020304" pitchFamily="18" charset="0"/>
              </a:rPr>
              <a:t>Connexion d’une voie à deux rails. </a:t>
            </a:r>
          </a:p>
          <a:p>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La connexion se fait comme indiqué sur l'illustration. La polarité est sans importance pour une exploitation en 2-rails (DCC, </a:t>
            </a:r>
            <a:r>
              <a:rPr lang="fr-FR" sz="1800" b="0" i="0" u="none" strike="noStrike" baseline="0" dirty="0" err="1">
                <a:solidFill>
                  <a:srgbClr val="FFFF00"/>
                </a:solidFill>
                <a:latin typeface="Times New Roman" panose="02020603050405020304" pitchFamily="18" charset="0"/>
              </a:rPr>
              <a:t>Selectrix</a:t>
            </a:r>
            <a:r>
              <a:rPr lang="fr-FR" sz="1800" b="0" i="0" u="none" strike="noStrike" baseline="0" dirty="0">
                <a:solidFill>
                  <a:srgbClr val="FFFF00"/>
                </a:solidFill>
                <a:latin typeface="Times New Roman" panose="02020603050405020304" pitchFamily="18" charset="0"/>
              </a:rPr>
              <a:t>®). </a:t>
            </a:r>
            <a:endParaRPr lang="fr-BE" dirty="0">
              <a:solidFill>
                <a:srgbClr val="FFFF00"/>
              </a:solidFill>
            </a:endParaRPr>
          </a:p>
        </p:txBody>
      </p:sp>
      <p:grpSp>
        <p:nvGrpSpPr>
          <p:cNvPr id="9" name="Groupe 8">
            <a:extLst>
              <a:ext uri="{FF2B5EF4-FFF2-40B4-BE49-F238E27FC236}">
                <a16:creationId xmlns:a16="http://schemas.microsoft.com/office/drawing/2014/main" id="{7851EDB8-0CE7-7160-8586-E36F369FBB44}"/>
              </a:ext>
            </a:extLst>
          </p:cNvPr>
          <p:cNvGrpSpPr/>
          <p:nvPr/>
        </p:nvGrpSpPr>
        <p:grpSpPr>
          <a:xfrm>
            <a:off x="4805365" y="1262140"/>
            <a:ext cx="5613418" cy="2360812"/>
            <a:chOff x="6096000" y="4194656"/>
            <a:chExt cx="5613418" cy="2360812"/>
          </a:xfrm>
        </p:grpSpPr>
        <p:pic>
          <p:nvPicPr>
            <p:cNvPr id="10" name="Image 9">
              <a:extLst>
                <a:ext uri="{FF2B5EF4-FFF2-40B4-BE49-F238E27FC236}">
                  <a16:creationId xmlns:a16="http://schemas.microsoft.com/office/drawing/2014/main" id="{3723018A-ABF2-698F-BA59-3F4B560F10DD}"/>
                </a:ext>
              </a:extLst>
            </p:cNvPr>
            <p:cNvPicPr>
              <a:picLocks noChangeAspect="1"/>
            </p:cNvPicPr>
            <p:nvPr/>
          </p:nvPicPr>
          <p:blipFill>
            <a:blip r:embed="rId3"/>
            <a:srcRect r="1486" b="14158"/>
            <a:stretch/>
          </p:blipFill>
          <p:spPr>
            <a:xfrm>
              <a:off x="6096000" y="4194656"/>
              <a:ext cx="5613418" cy="2360812"/>
            </a:xfrm>
            <a:prstGeom prst="rect">
              <a:avLst/>
            </a:prstGeom>
          </p:spPr>
        </p:pic>
        <p:sp>
          <p:nvSpPr>
            <p:cNvPr id="7" name="Rectangle 6">
              <a:extLst>
                <a:ext uri="{FF2B5EF4-FFF2-40B4-BE49-F238E27FC236}">
                  <a16:creationId xmlns:a16="http://schemas.microsoft.com/office/drawing/2014/main" id="{5DDABB65-FB6D-85C6-1ABA-10B8CB690E51}"/>
                </a:ext>
              </a:extLst>
            </p:cNvPr>
            <p:cNvSpPr/>
            <p:nvPr/>
          </p:nvSpPr>
          <p:spPr>
            <a:xfrm>
              <a:off x="9653155" y="5860473"/>
              <a:ext cx="1569027" cy="4260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 name="ZoneTexte 10">
            <a:extLst>
              <a:ext uri="{FF2B5EF4-FFF2-40B4-BE49-F238E27FC236}">
                <a16:creationId xmlns:a16="http://schemas.microsoft.com/office/drawing/2014/main" id="{3F106406-0940-6363-7934-13CAC42BB68E}"/>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C27DF617-B8D0-617C-8886-796A60629720}"/>
              </a:ext>
            </a:extLst>
          </p:cNvPr>
          <p:cNvSpPr txBox="1"/>
          <p:nvPr/>
        </p:nvSpPr>
        <p:spPr>
          <a:xfrm>
            <a:off x="4399530" y="565200"/>
            <a:ext cx="3446777"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Connexion </a:t>
            </a:r>
            <a:r>
              <a:rPr lang="fr-BE" sz="3200" dirty="0">
                <a:solidFill>
                  <a:srgbClr val="FFFF00"/>
                </a:solidFill>
                <a:effectLst/>
                <a:latin typeface="Times New Roman" panose="02020603050405020304" pitchFamily="18" charset="0"/>
                <a:ea typeface="Calibri" panose="020F0502020204030204" pitchFamily="34" charset="0"/>
              </a:rPr>
              <a:t>des</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latin typeface="Times New Roman" panose="02020603050405020304" pitchFamily="18" charset="0"/>
                <a:ea typeface="Calibri" panose="020F0502020204030204" pitchFamily="34" charset="0"/>
              </a:rPr>
              <a:t>ra</a:t>
            </a:r>
            <a:r>
              <a:rPr lang="fr-BE" sz="3200" dirty="0">
                <a:solidFill>
                  <a:srgbClr val="0070C0"/>
                </a:solidFill>
                <a:latin typeface="Times New Roman" panose="02020603050405020304" pitchFamily="18" charset="0"/>
                <a:ea typeface="Calibri" panose="020F0502020204030204" pitchFamily="34" charset="0"/>
              </a:rPr>
              <a:t>ils</a:t>
            </a:r>
            <a:endParaRPr lang="fr-BE" sz="3200" dirty="0">
              <a:solidFill>
                <a:srgbClr val="0070C0"/>
              </a:solidFill>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4C7CE88C-22E2-6115-3ED0-BECE802A2EE8}"/>
              </a:ext>
            </a:extLst>
          </p:cNvPr>
          <p:cNvSpPr txBox="1"/>
          <p:nvPr/>
        </p:nvSpPr>
        <p:spPr>
          <a:xfrm>
            <a:off x="101582" y="3841534"/>
            <a:ext cx="4703783" cy="2862322"/>
          </a:xfrm>
          <a:prstGeom prst="rect">
            <a:avLst/>
          </a:prstGeom>
          <a:solidFill>
            <a:schemeClr val="accent6">
              <a:lumMod val="75000"/>
            </a:schemeClr>
          </a:solidFill>
        </p:spPr>
        <p:txBody>
          <a:bodyPr wrap="square">
            <a:spAutoFit/>
          </a:bodyPr>
          <a:lstStyle/>
          <a:p>
            <a:r>
              <a:rPr lang="fr-FR" sz="1800" b="1" i="0" u="none" strike="noStrike" baseline="0" dirty="0">
                <a:solidFill>
                  <a:srgbClr val="FFFF00"/>
                </a:solidFill>
                <a:latin typeface="Times New Roman" panose="02020603050405020304" pitchFamily="18" charset="0"/>
              </a:rPr>
              <a:t>Connexion d’une voie à trois rails (</a:t>
            </a:r>
            <a:r>
              <a:rPr lang="fr-FR" sz="1800" b="1" i="0" u="none" strike="noStrike" baseline="0" dirty="0" err="1">
                <a:solidFill>
                  <a:srgbClr val="FFFF00"/>
                </a:solidFill>
                <a:latin typeface="Times New Roman" panose="02020603050405020304" pitchFamily="18" charset="0"/>
              </a:rPr>
              <a:t>Märklin</a:t>
            </a:r>
            <a:r>
              <a:rPr lang="fr-FR" sz="1800" b="1" i="0" u="none" strike="noStrike" baseline="0" dirty="0">
                <a:solidFill>
                  <a:srgbClr val="FFFF00"/>
                </a:solidFill>
                <a:latin typeface="Times New Roman" panose="02020603050405020304" pitchFamily="18" charset="0"/>
              </a:rPr>
              <a:t>®).</a:t>
            </a:r>
          </a:p>
          <a:p>
            <a:r>
              <a:rPr lang="fr-FR" sz="1800" b="1" i="0" u="none" strike="noStrike" baseline="0" dirty="0">
                <a:solidFill>
                  <a:srgbClr val="FFFF00"/>
                </a:solidFill>
                <a:latin typeface="Times New Roman" panose="02020603050405020304" pitchFamily="18" charset="0"/>
              </a:rPr>
              <a:t> </a:t>
            </a:r>
            <a:endParaRPr lang="fr-FR" sz="1800" b="0" i="0" u="none" strike="noStrike" baseline="0" dirty="0">
              <a:solidFill>
                <a:srgbClr val="FFFF00"/>
              </a:solidFill>
              <a:latin typeface="Times New Roman" panose="02020603050405020304" pitchFamily="18" charset="0"/>
            </a:endParaRPr>
          </a:p>
          <a:p>
            <a:r>
              <a:rPr lang="fr-FR" sz="1800" b="0" i="0" u="none" strike="noStrike" baseline="0" dirty="0">
                <a:solidFill>
                  <a:srgbClr val="FFFF00"/>
                </a:solidFill>
                <a:latin typeface="Times New Roman" panose="02020603050405020304" pitchFamily="18" charset="0"/>
              </a:rPr>
              <a:t>La connexion se fait comme indiqué sur l'illustration. La polarité doit être respectée. </a:t>
            </a:r>
            <a:br>
              <a:rPr lang="fr-FR" sz="1800" b="0" i="0" u="none" strike="noStrike" baseline="0" dirty="0">
                <a:solidFill>
                  <a:srgbClr val="FFFF00"/>
                </a:solidFill>
                <a:latin typeface="Times New Roman" panose="02020603050405020304" pitchFamily="18" charset="0"/>
              </a:rPr>
            </a:br>
            <a:r>
              <a:rPr lang="fr-FR" sz="1800" b="0" i="0" u="none" strike="noStrike" baseline="0" dirty="0">
                <a:solidFill>
                  <a:srgbClr val="FFFF00"/>
                </a:solidFill>
                <a:latin typeface="Times New Roman" panose="02020603050405020304" pitchFamily="18" charset="0"/>
              </a:rPr>
              <a:t>Si vos locomotives récentes au format Motorola® fonctionnent mais pas vos décodeurs k83 pour accessoires ni vos anciennes locomotives </a:t>
            </a:r>
            <a:r>
              <a:rPr lang="fr-FR" sz="1800" b="0" i="0" u="none" strike="noStrike" baseline="0" dirty="0" err="1">
                <a:solidFill>
                  <a:srgbClr val="FFFF00"/>
                </a:solidFill>
                <a:latin typeface="Times New Roman" panose="02020603050405020304" pitchFamily="18" charset="0"/>
              </a:rPr>
              <a:t>Märklin</a:t>
            </a:r>
            <a:r>
              <a:rPr lang="fr-FR" sz="1800" b="0" i="0" u="none" strike="noStrike" baseline="0" dirty="0">
                <a:solidFill>
                  <a:srgbClr val="FFFF00"/>
                </a:solidFill>
                <a:latin typeface="Times New Roman" panose="02020603050405020304" pitchFamily="18" charset="0"/>
              </a:rPr>
              <a:t>®, il est probable que la polarité a été inversée. </a:t>
            </a:r>
            <a:endParaRPr lang="fr-BE" dirty="0">
              <a:solidFill>
                <a:srgbClr val="FFFF00"/>
              </a:solidFill>
            </a:endParaRPr>
          </a:p>
        </p:txBody>
      </p:sp>
      <p:pic>
        <p:nvPicPr>
          <p:cNvPr id="15" name="Image 14" descr="Une image contenant texte, capture d’écran, ligne, Police&#10;&#10;Description générée automatiquement">
            <a:extLst>
              <a:ext uri="{FF2B5EF4-FFF2-40B4-BE49-F238E27FC236}">
                <a16:creationId xmlns:a16="http://schemas.microsoft.com/office/drawing/2014/main" id="{7481211F-B6A0-17AA-087B-0DDB97235E07}"/>
              </a:ext>
            </a:extLst>
          </p:cNvPr>
          <p:cNvPicPr>
            <a:picLocks noChangeAspect="1"/>
          </p:cNvPicPr>
          <p:nvPr/>
        </p:nvPicPr>
        <p:blipFill>
          <a:blip r:embed="rId4">
            <a:extLst>
              <a:ext uri="{28A0092B-C50C-407E-A947-70E740481C1C}">
                <a14:useLocalDpi xmlns:a14="http://schemas.microsoft.com/office/drawing/2010/main" val="0"/>
              </a:ext>
            </a:extLst>
          </a:blip>
          <a:srcRect l="1" r="-2895" b="14602"/>
          <a:stretch/>
        </p:blipFill>
        <p:spPr>
          <a:xfrm>
            <a:off x="4865383" y="4159561"/>
            <a:ext cx="6356510" cy="2133239"/>
          </a:xfrm>
          <a:prstGeom prst="rect">
            <a:avLst/>
          </a:prstGeom>
        </p:spPr>
      </p:pic>
    </p:spTree>
    <p:extLst>
      <p:ext uri="{BB962C8B-B14F-4D97-AF65-F5344CB8AC3E}">
        <p14:creationId xmlns:p14="http://schemas.microsoft.com/office/powerpoint/2010/main" val="387884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par>
                                <p:cTn id="17" presetID="1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plus(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18" name="Image 17" descr="Une image contenant fils électriques, câble, Appareils électroniques, Ingénierie électronique&#10;&#10;Description générée automatiquement">
            <a:extLst>
              <a:ext uri="{FF2B5EF4-FFF2-40B4-BE49-F238E27FC236}">
                <a16:creationId xmlns:a16="http://schemas.microsoft.com/office/drawing/2014/main" id="{FB1868C9-1217-C373-1A74-7C3ADB3F0477}"/>
              </a:ext>
            </a:extLst>
          </p:cNvPr>
          <p:cNvPicPr>
            <a:picLocks noChangeAspect="1"/>
          </p:cNvPicPr>
          <p:nvPr/>
        </p:nvPicPr>
        <p:blipFill>
          <a:blip r:embed="rId3">
            <a:extLst>
              <a:ext uri="{28A0092B-C50C-407E-A947-70E740481C1C}">
                <a14:useLocalDpi xmlns:a14="http://schemas.microsoft.com/office/drawing/2010/main" val="0"/>
              </a:ext>
            </a:extLst>
          </a:blip>
          <a:srcRect t="26965" b="33835"/>
          <a:stretch/>
        </p:blipFill>
        <p:spPr>
          <a:xfrm>
            <a:off x="295121" y="3027593"/>
            <a:ext cx="11347511" cy="3335482"/>
          </a:xfrm>
          <a:prstGeom prst="rect">
            <a:avLst/>
          </a:prstGeom>
        </p:spPr>
      </p:pic>
      <p:sp>
        <p:nvSpPr>
          <p:cNvPr id="3" name="ZoneTexte 2">
            <a:extLst>
              <a:ext uri="{FF2B5EF4-FFF2-40B4-BE49-F238E27FC236}">
                <a16:creationId xmlns:a16="http://schemas.microsoft.com/office/drawing/2014/main" id="{CB7105A1-0DFF-07BB-E610-507CF37D194D}"/>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6" name="Légende : encadrée 5">
            <a:extLst>
              <a:ext uri="{FF2B5EF4-FFF2-40B4-BE49-F238E27FC236}">
                <a16:creationId xmlns:a16="http://schemas.microsoft.com/office/drawing/2014/main" id="{77FD4520-0163-96D5-EED9-A44E0C0CEFB6}"/>
              </a:ext>
            </a:extLst>
          </p:cNvPr>
          <p:cNvSpPr/>
          <p:nvPr/>
        </p:nvSpPr>
        <p:spPr>
          <a:xfrm>
            <a:off x="9663545" y="2261691"/>
            <a:ext cx="362449" cy="612648"/>
          </a:xfrm>
          <a:prstGeom prst="borderCallout1">
            <a:avLst>
              <a:gd name="adj1" fmla="val 106945"/>
              <a:gd name="adj2" fmla="val 99378"/>
              <a:gd name="adj3" fmla="val 297214"/>
              <a:gd name="adj4" fmla="val 93855"/>
            </a:avLst>
          </a:prstGeom>
          <a:solidFill>
            <a:srgbClr val="FF0000"/>
          </a:solidFill>
          <a:ln w="50800">
            <a:solidFill>
              <a:srgbClr val="FFFF0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a:t>
            </a:r>
            <a:endParaRPr lang="fr-BE" sz="1800" dirty="0">
              <a:solidFill>
                <a:srgbClr val="FFFF00"/>
              </a:solidFill>
              <a:latin typeface="Times New Roman" panose="02020603050405020304" pitchFamily="18" charset="0"/>
              <a:cs typeface="Times New Roman" panose="02020603050405020304" pitchFamily="18" charset="0"/>
            </a:endParaRPr>
          </a:p>
        </p:txBody>
      </p:sp>
      <p:sp>
        <p:nvSpPr>
          <p:cNvPr id="7" name="Ellipse 6">
            <a:extLst>
              <a:ext uri="{FF2B5EF4-FFF2-40B4-BE49-F238E27FC236}">
                <a16:creationId xmlns:a16="http://schemas.microsoft.com/office/drawing/2014/main" id="{0C705A4B-D96B-F794-925D-6163DB0CEF60}"/>
              </a:ext>
            </a:extLst>
          </p:cNvPr>
          <p:cNvSpPr/>
          <p:nvPr/>
        </p:nvSpPr>
        <p:spPr>
          <a:xfrm>
            <a:off x="571500" y="4125191"/>
            <a:ext cx="529936" cy="3221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Ellipse 8">
            <a:extLst>
              <a:ext uri="{FF2B5EF4-FFF2-40B4-BE49-F238E27FC236}">
                <a16:creationId xmlns:a16="http://schemas.microsoft.com/office/drawing/2014/main" id="{3728701A-BB3E-2ACA-774D-A5837239E9C0}"/>
              </a:ext>
            </a:extLst>
          </p:cNvPr>
          <p:cNvSpPr/>
          <p:nvPr/>
        </p:nvSpPr>
        <p:spPr>
          <a:xfrm>
            <a:off x="549368" y="4538217"/>
            <a:ext cx="529936" cy="322118"/>
          </a:xfrm>
          <a:prstGeom prst="ellipse">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Légende : encadrée 10">
            <a:extLst>
              <a:ext uri="{FF2B5EF4-FFF2-40B4-BE49-F238E27FC236}">
                <a16:creationId xmlns:a16="http://schemas.microsoft.com/office/drawing/2014/main" id="{EF2547F7-8C69-6298-C3B8-EF8405CFAED0}"/>
              </a:ext>
            </a:extLst>
          </p:cNvPr>
          <p:cNvSpPr/>
          <p:nvPr/>
        </p:nvSpPr>
        <p:spPr>
          <a:xfrm>
            <a:off x="10252363" y="2261691"/>
            <a:ext cx="362449" cy="612648"/>
          </a:xfrm>
          <a:prstGeom prst="borderCallout1">
            <a:avLst>
              <a:gd name="adj1" fmla="val 106945"/>
              <a:gd name="adj2" fmla="val 99378"/>
              <a:gd name="adj3" fmla="val 390498"/>
              <a:gd name="adj4" fmla="val -121159"/>
            </a:avLst>
          </a:prstGeom>
          <a:solidFill>
            <a:srgbClr val="C00000"/>
          </a:solidFill>
          <a:ln w="50800">
            <a:solidFill>
              <a:srgbClr val="FFFF0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O</a:t>
            </a:r>
            <a:endParaRPr lang="fr-BE" sz="1800" dirty="0">
              <a:solidFill>
                <a:srgbClr val="FFFF00"/>
              </a:solidFill>
              <a:latin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DAE14416-C167-AA8B-5988-D0A72F91D830}"/>
              </a:ext>
            </a:extLst>
          </p:cNvPr>
          <p:cNvSpPr txBox="1"/>
          <p:nvPr/>
        </p:nvSpPr>
        <p:spPr>
          <a:xfrm>
            <a:off x="295121" y="2505007"/>
            <a:ext cx="9025524" cy="369332"/>
          </a:xfrm>
          <a:prstGeom prst="rect">
            <a:avLst/>
          </a:prstGeom>
          <a:solidFill>
            <a:schemeClr val="accent6">
              <a:lumMod val="75000"/>
            </a:schemeClr>
          </a:solidFill>
        </p:spPr>
        <p:txBody>
          <a:bodyPr wrap="square">
            <a:spAutoFit/>
          </a:bodyPr>
          <a:lstStyle/>
          <a:p>
            <a:r>
              <a:rPr lang="fr-FR" sz="1800" b="0" i="0" u="none" strike="noStrike" baseline="0" dirty="0">
                <a:solidFill>
                  <a:srgbClr val="FFFF00"/>
                </a:solidFill>
                <a:latin typeface="Times New Roman" panose="02020603050405020304" pitchFamily="18" charset="0"/>
              </a:rPr>
              <a:t>Pour la voie C, </a:t>
            </a:r>
            <a:r>
              <a:rPr lang="fr-FR" sz="1800" b="0" i="0" u="none" strike="noStrike" baseline="0" dirty="0" err="1">
                <a:solidFill>
                  <a:srgbClr val="FFFF00"/>
                </a:solidFill>
                <a:latin typeface="Times New Roman" panose="02020603050405020304" pitchFamily="18" charset="0"/>
              </a:rPr>
              <a:t>Märklin</a:t>
            </a:r>
            <a:r>
              <a:rPr lang="fr-FR" sz="1800" b="0" i="0" u="none" strike="noStrike" baseline="0" dirty="0">
                <a:solidFill>
                  <a:srgbClr val="FFFF00"/>
                </a:solidFill>
                <a:latin typeface="Times New Roman" panose="02020603050405020304" pitchFamily="18" charset="0"/>
              </a:rPr>
              <a:t>® propose sous la référence 74040</a:t>
            </a:r>
            <a:r>
              <a:rPr lang="fr-FR" dirty="0">
                <a:solidFill>
                  <a:srgbClr val="FFFF00"/>
                </a:solidFill>
                <a:latin typeface="Times New Roman" panose="02020603050405020304" pitchFamily="18" charset="0"/>
              </a:rPr>
              <a:t>,</a:t>
            </a:r>
            <a:r>
              <a:rPr lang="fr-FR" sz="1800" b="0" i="0" u="none" strike="noStrike" baseline="0" dirty="0">
                <a:solidFill>
                  <a:srgbClr val="FFFF00"/>
                </a:solidFill>
                <a:latin typeface="Times New Roman" panose="02020603050405020304" pitchFamily="18" charset="0"/>
              </a:rPr>
              <a:t> un câble de connexion qui convient</a:t>
            </a:r>
            <a:endParaRPr lang="fr-BE" dirty="0"/>
          </a:p>
        </p:txBody>
      </p:sp>
      <p:sp>
        <p:nvSpPr>
          <p:cNvPr id="2" name="ZoneTexte 1">
            <a:extLst>
              <a:ext uri="{FF2B5EF4-FFF2-40B4-BE49-F238E27FC236}">
                <a16:creationId xmlns:a16="http://schemas.microsoft.com/office/drawing/2014/main" id="{ECAE960A-3908-49F8-30F7-A741C37CE7AF}"/>
              </a:ext>
            </a:extLst>
          </p:cNvPr>
          <p:cNvSpPr txBox="1"/>
          <p:nvPr/>
        </p:nvSpPr>
        <p:spPr>
          <a:xfrm>
            <a:off x="4399530" y="565200"/>
            <a:ext cx="3446777"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Connexion </a:t>
            </a:r>
            <a:r>
              <a:rPr lang="fr-BE" sz="3200" dirty="0">
                <a:solidFill>
                  <a:srgbClr val="FFFF00"/>
                </a:solidFill>
                <a:effectLst/>
                <a:latin typeface="Times New Roman" panose="02020603050405020304" pitchFamily="18" charset="0"/>
                <a:ea typeface="Calibri" panose="020F0502020204030204" pitchFamily="34" charset="0"/>
              </a:rPr>
              <a:t>des</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latin typeface="Times New Roman" panose="02020603050405020304" pitchFamily="18" charset="0"/>
                <a:ea typeface="Calibri" panose="020F0502020204030204" pitchFamily="34" charset="0"/>
              </a:rPr>
              <a:t>ra</a:t>
            </a:r>
            <a:r>
              <a:rPr lang="fr-BE" sz="3200" dirty="0">
                <a:solidFill>
                  <a:srgbClr val="0070C0"/>
                </a:solidFill>
                <a:latin typeface="Times New Roman" panose="02020603050405020304" pitchFamily="18" charset="0"/>
                <a:ea typeface="Calibri" panose="020F0502020204030204" pitchFamily="34" charset="0"/>
              </a:rPr>
              <a:t>ils</a:t>
            </a:r>
            <a:endParaRPr lang="fr-BE"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71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a16="http://schemas.microsoft.com/office/drawing/2014/main" id="{CECAF3FD-C8E6-9578-4B6F-C76F2D49B5E6}"/>
              </a:ext>
            </a:extLst>
          </p:cNvPr>
          <p:cNvSpPr txBox="1"/>
          <p:nvPr/>
        </p:nvSpPr>
        <p:spPr>
          <a:xfrm>
            <a:off x="579774" y="1706651"/>
            <a:ext cx="11265862" cy="1200329"/>
          </a:xfrm>
          <a:prstGeom prst="rect">
            <a:avLst/>
          </a:prstGeom>
          <a:solidFill>
            <a:schemeClr val="accent1"/>
          </a:solidFill>
        </p:spPr>
        <p:txBody>
          <a:bodyPr wrap="square">
            <a:spAutoFit/>
          </a:bodyPr>
          <a:lstStyle/>
          <a:p>
            <a:r>
              <a:rPr lang="fr-FR" sz="1800" b="0" i="0" u="none" strike="noStrike" baseline="0" dirty="0">
                <a:solidFill>
                  <a:srgbClr val="FFFF00"/>
                </a:solidFill>
                <a:latin typeface="Times New Roman" panose="02020603050405020304" pitchFamily="18" charset="0"/>
              </a:rPr>
              <a:t>Pour la voie C, la voie de connexion N° 74046 </a:t>
            </a:r>
            <a:r>
              <a:rPr lang="fr-FR" sz="1800" b="1" i="0" u="none" strike="noStrike" baseline="0" dirty="0">
                <a:solidFill>
                  <a:srgbClr val="FFFF00"/>
                </a:solidFill>
                <a:latin typeface="Times New Roman" panose="02020603050405020304" pitchFamily="18" charset="0"/>
              </a:rPr>
              <a:t>ne peut pas </a:t>
            </a:r>
            <a:r>
              <a:rPr lang="fr-FR" sz="1800" b="0" i="0" u="none" strike="noStrike" baseline="0" dirty="0">
                <a:solidFill>
                  <a:srgbClr val="FFFF00"/>
                </a:solidFill>
                <a:latin typeface="Times New Roman" panose="02020603050405020304" pitchFamily="18" charset="0"/>
              </a:rPr>
              <a:t>être utilisé. </a:t>
            </a:r>
          </a:p>
          <a:p>
            <a:r>
              <a:rPr lang="fr-FR" sz="1800" b="0" i="0" u="none" strike="noStrike" baseline="0" dirty="0">
                <a:solidFill>
                  <a:srgbClr val="FFFF00"/>
                </a:solidFill>
                <a:latin typeface="Times New Roman" panose="02020603050405020304" pitchFamily="18" charset="0"/>
              </a:rPr>
              <a:t>Pour la voie K, utilisez la voie de connexion N° 2290. La voie N° 2292 ne convient pas. </a:t>
            </a:r>
          </a:p>
          <a:p>
            <a:r>
              <a:rPr lang="fr-FR" sz="1800" b="0" i="0" u="none" strike="noStrike" baseline="0" dirty="0">
                <a:solidFill>
                  <a:srgbClr val="FFFF00"/>
                </a:solidFill>
                <a:latin typeface="Times New Roman" panose="02020603050405020304" pitchFamily="18" charset="0"/>
              </a:rPr>
              <a:t>Pour la voie M, utilisez la voie N° 5111, La voie 5131 ne convient pas. </a:t>
            </a:r>
          </a:p>
          <a:p>
            <a:r>
              <a:rPr lang="fr-FR" sz="1800" b="0" i="0" u="none" strike="noStrike" baseline="0" dirty="0">
                <a:solidFill>
                  <a:srgbClr val="FFFF00"/>
                </a:solidFill>
                <a:latin typeface="Times New Roman" panose="02020603050405020304" pitchFamily="18" charset="0"/>
              </a:rPr>
              <a:t>Pour la voie 1, on peut utiliser la garniture de branchement N° 5654 avec chaque voie standard. </a:t>
            </a:r>
            <a:endParaRPr lang="fr-BE" dirty="0">
              <a:solidFill>
                <a:srgbClr val="FFFF00"/>
              </a:solidFill>
            </a:endParaRPr>
          </a:p>
        </p:txBody>
      </p:sp>
      <p:grpSp>
        <p:nvGrpSpPr>
          <p:cNvPr id="18" name="Groupe 17">
            <a:extLst>
              <a:ext uri="{FF2B5EF4-FFF2-40B4-BE49-F238E27FC236}">
                <a16:creationId xmlns:a16="http://schemas.microsoft.com/office/drawing/2014/main" id="{417BDD83-904A-8DCA-92B4-835913511DA4}"/>
              </a:ext>
            </a:extLst>
          </p:cNvPr>
          <p:cNvGrpSpPr/>
          <p:nvPr/>
        </p:nvGrpSpPr>
        <p:grpSpPr>
          <a:xfrm>
            <a:off x="579774" y="3107269"/>
            <a:ext cx="2536108" cy="1805709"/>
            <a:chOff x="579774" y="3107269"/>
            <a:chExt cx="2536108" cy="1805709"/>
          </a:xfrm>
        </p:grpSpPr>
        <p:pic>
          <p:nvPicPr>
            <p:cNvPr id="6" name="Image 5" descr="Une image contenant Composant électronique, Composant de circuit, conduire, circuit&#10;&#10;Description générée automatiquement">
              <a:extLst>
                <a:ext uri="{FF2B5EF4-FFF2-40B4-BE49-F238E27FC236}">
                  <a16:creationId xmlns:a16="http://schemas.microsoft.com/office/drawing/2014/main" id="{E05CFD19-2A12-200C-484E-D4D7B32CA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74" y="3107269"/>
              <a:ext cx="2536108" cy="1805709"/>
            </a:xfrm>
            <a:prstGeom prst="rect">
              <a:avLst/>
            </a:prstGeom>
          </p:spPr>
        </p:pic>
        <p:sp>
          <p:nvSpPr>
            <p:cNvPr id="17" name="ZoneTexte 16">
              <a:extLst>
                <a:ext uri="{FF2B5EF4-FFF2-40B4-BE49-F238E27FC236}">
                  <a16:creationId xmlns:a16="http://schemas.microsoft.com/office/drawing/2014/main" id="{0E387B22-A42E-F0D3-6B6C-7B9D01920B6A}"/>
                </a:ext>
              </a:extLst>
            </p:cNvPr>
            <p:cNvSpPr txBox="1"/>
            <p:nvPr/>
          </p:nvSpPr>
          <p:spPr>
            <a:xfrm>
              <a:off x="699562" y="4374634"/>
              <a:ext cx="801823" cy="369332"/>
            </a:xfrm>
            <a:prstGeom prst="rect">
              <a:avLst/>
            </a:prstGeom>
            <a:noFill/>
          </p:spPr>
          <p:txBody>
            <a:bodyPr wrap="none" rtlCol="0">
              <a:spAutoFit/>
            </a:bodyPr>
            <a:lstStyle/>
            <a:p>
              <a:r>
                <a:rPr lang="fr-BE" dirty="0">
                  <a:solidFill>
                    <a:srgbClr val="0070C0"/>
                  </a:solidFill>
                </a:rPr>
                <a:t>74046</a:t>
              </a:r>
            </a:p>
          </p:txBody>
        </p:sp>
      </p:grpSp>
      <p:grpSp>
        <p:nvGrpSpPr>
          <p:cNvPr id="21" name="Groupe 20">
            <a:extLst>
              <a:ext uri="{FF2B5EF4-FFF2-40B4-BE49-F238E27FC236}">
                <a16:creationId xmlns:a16="http://schemas.microsoft.com/office/drawing/2014/main" id="{DBCAA553-E048-8D2A-E520-5923559F7265}"/>
              </a:ext>
            </a:extLst>
          </p:cNvPr>
          <p:cNvGrpSpPr/>
          <p:nvPr/>
        </p:nvGrpSpPr>
        <p:grpSpPr>
          <a:xfrm>
            <a:off x="3235670" y="3201340"/>
            <a:ext cx="2428542" cy="1729122"/>
            <a:chOff x="3235670" y="3201340"/>
            <a:chExt cx="2428542" cy="1729122"/>
          </a:xfrm>
        </p:grpSpPr>
        <p:pic>
          <p:nvPicPr>
            <p:cNvPr id="8" name="Image 7" descr="Une image contenant antenne, peigne&#10;&#10;Description générée automatiquement">
              <a:extLst>
                <a:ext uri="{FF2B5EF4-FFF2-40B4-BE49-F238E27FC236}">
                  <a16:creationId xmlns:a16="http://schemas.microsoft.com/office/drawing/2014/main" id="{51B89E35-AA57-29F3-96A0-B8365C0D5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670" y="3201340"/>
              <a:ext cx="2428542" cy="1729122"/>
            </a:xfrm>
            <a:prstGeom prst="rect">
              <a:avLst/>
            </a:prstGeom>
          </p:spPr>
        </p:pic>
        <p:sp>
          <p:nvSpPr>
            <p:cNvPr id="19" name="ZoneTexte 18">
              <a:extLst>
                <a:ext uri="{FF2B5EF4-FFF2-40B4-BE49-F238E27FC236}">
                  <a16:creationId xmlns:a16="http://schemas.microsoft.com/office/drawing/2014/main" id="{AA70A391-D8CD-80C6-19CB-7D28015946A5}"/>
                </a:ext>
              </a:extLst>
            </p:cNvPr>
            <p:cNvSpPr txBox="1"/>
            <p:nvPr/>
          </p:nvSpPr>
          <p:spPr>
            <a:xfrm>
              <a:off x="3436179" y="4376882"/>
              <a:ext cx="678391" cy="369332"/>
            </a:xfrm>
            <a:prstGeom prst="rect">
              <a:avLst/>
            </a:prstGeom>
            <a:noFill/>
          </p:spPr>
          <p:txBody>
            <a:bodyPr wrap="none" rtlCol="0">
              <a:spAutoFit/>
            </a:bodyPr>
            <a:lstStyle/>
            <a:p>
              <a:r>
                <a:rPr lang="fr-BE" dirty="0">
                  <a:solidFill>
                    <a:srgbClr val="0070C0"/>
                  </a:solidFill>
                </a:rPr>
                <a:t>2290</a:t>
              </a:r>
            </a:p>
          </p:txBody>
        </p:sp>
      </p:grpSp>
      <p:grpSp>
        <p:nvGrpSpPr>
          <p:cNvPr id="22" name="Groupe 21">
            <a:extLst>
              <a:ext uri="{FF2B5EF4-FFF2-40B4-BE49-F238E27FC236}">
                <a16:creationId xmlns:a16="http://schemas.microsoft.com/office/drawing/2014/main" id="{FB89E0A8-1F65-CDCD-4B23-149D3B9937E6}"/>
              </a:ext>
            </a:extLst>
          </p:cNvPr>
          <p:cNvGrpSpPr/>
          <p:nvPr/>
        </p:nvGrpSpPr>
        <p:grpSpPr>
          <a:xfrm>
            <a:off x="3235670" y="5007621"/>
            <a:ext cx="2428542" cy="1729122"/>
            <a:chOff x="3235670" y="5007621"/>
            <a:chExt cx="2428542" cy="1729122"/>
          </a:xfrm>
        </p:grpSpPr>
        <p:pic>
          <p:nvPicPr>
            <p:cNvPr id="10" name="Image 9" descr="Une image contenant antenne&#10;&#10;Description générée automatiquement avec une confiance moyenne">
              <a:extLst>
                <a:ext uri="{FF2B5EF4-FFF2-40B4-BE49-F238E27FC236}">
                  <a16:creationId xmlns:a16="http://schemas.microsoft.com/office/drawing/2014/main" id="{C2EDE19A-54E8-B002-6225-CDF6D320F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670" y="5007621"/>
              <a:ext cx="2428542" cy="1729122"/>
            </a:xfrm>
            <a:prstGeom prst="rect">
              <a:avLst/>
            </a:prstGeom>
          </p:spPr>
        </p:pic>
        <p:sp>
          <p:nvSpPr>
            <p:cNvPr id="20" name="ZoneTexte 19">
              <a:extLst>
                <a:ext uri="{FF2B5EF4-FFF2-40B4-BE49-F238E27FC236}">
                  <a16:creationId xmlns:a16="http://schemas.microsoft.com/office/drawing/2014/main" id="{1E7B84EC-4D3C-CFE4-B41E-50565A0DF936}"/>
                </a:ext>
              </a:extLst>
            </p:cNvPr>
            <p:cNvSpPr txBox="1"/>
            <p:nvPr/>
          </p:nvSpPr>
          <p:spPr>
            <a:xfrm>
              <a:off x="3436179" y="6180496"/>
              <a:ext cx="678391" cy="369332"/>
            </a:xfrm>
            <a:prstGeom prst="rect">
              <a:avLst/>
            </a:prstGeom>
            <a:noFill/>
          </p:spPr>
          <p:txBody>
            <a:bodyPr wrap="none" rtlCol="0">
              <a:spAutoFit/>
            </a:bodyPr>
            <a:lstStyle/>
            <a:p>
              <a:r>
                <a:rPr lang="fr-BE" dirty="0">
                  <a:solidFill>
                    <a:srgbClr val="0070C0"/>
                  </a:solidFill>
                </a:rPr>
                <a:t>2292</a:t>
              </a:r>
            </a:p>
          </p:txBody>
        </p:sp>
      </p:grpSp>
      <p:grpSp>
        <p:nvGrpSpPr>
          <p:cNvPr id="27" name="Groupe 26">
            <a:extLst>
              <a:ext uri="{FF2B5EF4-FFF2-40B4-BE49-F238E27FC236}">
                <a16:creationId xmlns:a16="http://schemas.microsoft.com/office/drawing/2014/main" id="{C6FCBA6E-1FCD-D994-659F-5CE1A3949481}"/>
              </a:ext>
            </a:extLst>
          </p:cNvPr>
          <p:cNvGrpSpPr/>
          <p:nvPr/>
        </p:nvGrpSpPr>
        <p:grpSpPr>
          <a:xfrm>
            <a:off x="5864721" y="3201340"/>
            <a:ext cx="2428542" cy="1729122"/>
            <a:chOff x="5864721" y="3201340"/>
            <a:chExt cx="2428542" cy="1729122"/>
          </a:xfrm>
        </p:grpSpPr>
        <p:pic>
          <p:nvPicPr>
            <p:cNvPr id="14" name="Image 13">
              <a:extLst>
                <a:ext uri="{FF2B5EF4-FFF2-40B4-BE49-F238E27FC236}">
                  <a16:creationId xmlns:a16="http://schemas.microsoft.com/office/drawing/2014/main" id="{FB67A42B-7DC2-8D63-6CF8-1A36AEB29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721" y="3201340"/>
              <a:ext cx="2428542" cy="1729122"/>
            </a:xfrm>
            <a:prstGeom prst="rect">
              <a:avLst/>
            </a:prstGeom>
          </p:spPr>
        </p:pic>
        <p:sp>
          <p:nvSpPr>
            <p:cNvPr id="25" name="ZoneTexte 24">
              <a:extLst>
                <a:ext uri="{FF2B5EF4-FFF2-40B4-BE49-F238E27FC236}">
                  <a16:creationId xmlns:a16="http://schemas.microsoft.com/office/drawing/2014/main" id="{7770CCCB-88C1-BA9F-C493-C0927DC0B7B2}"/>
                </a:ext>
              </a:extLst>
            </p:cNvPr>
            <p:cNvSpPr txBox="1"/>
            <p:nvPr/>
          </p:nvSpPr>
          <p:spPr>
            <a:xfrm>
              <a:off x="5957706" y="4374634"/>
              <a:ext cx="678391" cy="369332"/>
            </a:xfrm>
            <a:prstGeom prst="rect">
              <a:avLst/>
            </a:prstGeom>
            <a:noFill/>
          </p:spPr>
          <p:txBody>
            <a:bodyPr wrap="none" rtlCol="0">
              <a:spAutoFit/>
            </a:bodyPr>
            <a:lstStyle/>
            <a:p>
              <a:r>
                <a:rPr lang="fr-BE" dirty="0">
                  <a:solidFill>
                    <a:srgbClr val="0070C0"/>
                  </a:solidFill>
                </a:rPr>
                <a:t>5111</a:t>
              </a:r>
            </a:p>
          </p:txBody>
        </p:sp>
      </p:grpSp>
      <p:grpSp>
        <p:nvGrpSpPr>
          <p:cNvPr id="28" name="Groupe 27">
            <a:extLst>
              <a:ext uri="{FF2B5EF4-FFF2-40B4-BE49-F238E27FC236}">
                <a16:creationId xmlns:a16="http://schemas.microsoft.com/office/drawing/2014/main" id="{DFC8310E-A234-C03C-6CF3-99B9411F109E}"/>
              </a:ext>
            </a:extLst>
          </p:cNvPr>
          <p:cNvGrpSpPr/>
          <p:nvPr/>
        </p:nvGrpSpPr>
        <p:grpSpPr>
          <a:xfrm>
            <a:off x="5864721" y="5007621"/>
            <a:ext cx="2428542" cy="1729122"/>
            <a:chOff x="5864721" y="5007621"/>
            <a:chExt cx="2428542" cy="1729122"/>
          </a:xfrm>
        </p:grpSpPr>
        <p:pic>
          <p:nvPicPr>
            <p:cNvPr id="24" name="Image 23">
              <a:extLst>
                <a:ext uri="{FF2B5EF4-FFF2-40B4-BE49-F238E27FC236}">
                  <a16:creationId xmlns:a16="http://schemas.microsoft.com/office/drawing/2014/main" id="{68753190-4473-DE8A-83C9-194C2FA2F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4721" y="5007621"/>
              <a:ext cx="2428542" cy="1729122"/>
            </a:xfrm>
            <a:prstGeom prst="rect">
              <a:avLst/>
            </a:prstGeom>
          </p:spPr>
        </p:pic>
        <p:sp>
          <p:nvSpPr>
            <p:cNvPr id="26" name="ZoneTexte 25">
              <a:extLst>
                <a:ext uri="{FF2B5EF4-FFF2-40B4-BE49-F238E27FC236}">
                  <a16:creationId xmlns:a16="http://schemas.microsoft.com/office/drawing/2014/main" id="{303AACA5-0551-751E-19AC-5FD6D7ACDB0E}"/>
                </a:ext>
              </a:extLst>
            </p:cNvPr>
            <p:cNvSpPr txBox="1"/>
            <p:nvPr/>
          </p:nvSpPr>
          <p:spPr>
            <a:xfrm>
              <a:off x="6074160" y="6178574"/>
              <a:ext cx="678391" cy="369332"/>
            </a:xfrm>
            <a:prstGeom prst="rect">
              <a:avLst/>
            </a:prstGeom>
            <a:noFill/>
          </p:spPr>
          <p:txBody>
            <a:bodyPr wrap="none" rtlCol="0">
              <a:spAutoFit/>
            </a:bodyPr>
            <a:lstStyle/>
            <a:p>
              <a:r>
                <a:rPr lang="fr-BE" dirty="0">
                  <a:solidFill>
                    <a:srgbClr val="0070C0"/>
                  </a:solidFill>
                </a:rPr>
                <a:t>5131</a:t>
              </a:r>
            </a:p>
          </p:txBody>
        </p:sp>
      </p:grpSp>
      <p:grpSp>
        <p:nvGrpSpPr>
          <p:cNvPr id="30" name="Groupe 29">
            <a:extLst>
              <a:ext uri="{FF2B5EF4-FFF2-40B4-BE49-F238E27FC236}">
                <a16:creationId xmlns:a16="http://schemas.microsoft.com/office/drawing/2014/main" id="{F61AF2EC-417A-4ABD-AE0F-AD841FFBBC37}"/>
              </a:ext>
            </a:extLst>
          </p:cNvPr>
          <p:cNvGrpSpPr/>
          <p:nvPr/>
        </p:nvGrpSpPr>
        <p:grpSpPr>
          <a:xfrm>
            <a:off x="8493772" y="3231716"/>
            <a:ext cx="2381250" cy="1695450"/>
            <a:chOff x="8493772" y="3231716"/>
            <a:chExt cx="2381250" cy="1695450"/>
          </a:xfrm>
        </p:grpSpPr>
        <p:pic>
          <p:nvPicPr>
            <p:cNvPr id="16" name="Image 15" descr="Une image contenant outil&#10;&#10;Description générée automatiquement">
              <a:extLst>
                <a:ext uri="{FF2B5EF4-FFF2-40B4-BE49-F238E27FC236}">
                  <a16:creationId xmlns:a16="http://schemas.microsoft.com/office/drawing/2014/main" id="{5E22271C-33F4-C93A-59E7-56A01175C9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3772" y="3231716"/>
              <a:ext cx="2381250" cy="1695450"/>
            </a:xfrm>
            <a:prstGeom prst="rect">
              <a:avLst/>
            </a:prstGeom>
          </p:spPr>
        </p:pic>
        <p:sp>
          <p:nvSpPr>
            <p:cNvPr id="29" name="ZoneTexte 28">
              <a:extLst>
                <a:ext uri="{FF2B5EF4-FFF2-40B4-BE49-F238E27FC236}">
                  <a16:creationId xmlns:a16="http://schemas.microsoft.com/office/drawing/2014/main" id="{1000666B-D6C1-C906-67CE-7F30958F3B8C}"/>
                </a:ext>
              </a:extLst>
            </p:cNvPr>
            <p:cNvSpPr txBox="1"/>
            <p:nvPr/>
          </p:nvSpPr>
          <p:spPr>
            <a:xfrm>
              <a:off x="8707833" y="4345336"/>
              <a:ext cx="678391" cy="369332"/>
            </a:xfrm>
            <a:prstGeom prst="rect">
              <a:avLst/>
            </a:prstGeom>
            <a:noFill/>
          </p:spPr>
          <p:txBody>
            <a:bodyPr wrap="none" rtlCol="0">
              <a:spAutoFit/>
            </a:bodyPr>
            <a:lstStyle/>
            <a:p>
              <a:r>
                <a:rPr lang="fr-BE" dirty="0">
                  <a:solidFill>
                    <a:srgbClr val="0070C0"/>
                  </a:solidFill>
                </a:rPr>
                <a:t>5654</a:t>
              </a:r>
            </a:p>
          </p:txBody>
        </p:sp>
      </p:grpSp>
      <p:sp>
        <p:nvSpPr>
          <p:cNvPr id="31" name="ZoneTexte 30">
            <a:extLst>
              <a:ext uri="{FF2B5EF4-FFF2-40B4-BE49-F238E27FC236}">
                <a16:creationId xmlns:a16="http://schemas.microsoft.com/office/drawing/2014/main" id="{778ACDAA-078B-5E20-18DC-BA6F4BE4309C}"/>
              </a:ext>
            </a:extLst>
          </p:cNvPr>
          <p:cNvSpPr txBox="1"/>
          <p:nvPr/>
        </p:nvSpPr>
        <p:spPr>
          <a:xfrm>
            <a:off x="4399530" y="565200"/>
            <a:ext cx="3446777"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Connexion </a:t>
            </a:r>
            <a:r>
              <a:rPr lang="fr-BE" sz="3200" dirty="0">
                <a:solidFill>
                  <a:srgbClr val="FFFF00"/>
                </a:solidFill>
                <a:effectLst/>
                <a:latin typeface="Times New Roman" panose="02020603050405020304" pitchFamily="18" charset="0"/>
                <a:ea typeface="Calibri" panose="020F0502020204030204" pitchFamily="34" charset="0"/>
              </a:rPr>
              <a:t>des</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latin typeface="Times New Roman" panose="02020603050405020304" pitchFamily="18" charset="0"/>
                <a:ea typeface="Calibri" panose="020F0502020204030204" pitchFamily="34" charset="0"/>
              </a:rPr>
              <a:t>ra</a:t>
            </a:r>
            <a:r>
              <a:rPr lang="fr-BE" sz="3200" dirty="0">
                <a:solidFill>
                  <a:srgbClr val="0070C0"/>
                </a:solidFill>
                <a:latin typeface="Times New Roman" panose="02020603050405020304" pitchFamily="18" charset="0"/>
                <a:ea typeface="Calibri" panose="020F0502020204030204" pitchFamily="34" charset="0"/>
              </a:rPr>
              <a:t>ils</a:t>
            </a:r>
            <a:endParaRPr lang="fr-BE" sz="3200" dirty="0">
              <a:solidFill>
                <a:srgbClr val="0070C0"/>
              </a:solidFill>
              <a:latin typeface="Times New Roman" panose="02020603050405020304" pitchFamily="18" charset="0"/>
              <a:cs typeface="Times New Roman" panose="02020603050405020304" pitchFamily="18" charset="0"/>
            </a:endParaRPr>
          </a:p>
        </p:txBody>
      </p:sp>
      <p:cxnSp>
        <p:nvCxnSpPr>
          <p:cNvPr id="4" name="Connecteur droit 3">
            <a:extLst>
              <a:ext uri="{FF2B5EF4-FFF2-40B4-BE49-F238E27FC236}">
                <a16:creationId xmlns:a16="http://schemas.microsoft.com/office/drawing/2014/main" id="{9C1C7644-4290-DA13-A598-20E839EE07BF}"/>
              </a:ext>
            </a:extLst>
          </p:cNvPr>
          <p:cNvCxnSpPr>
            <a:cxnSpLocks/>
          </p:cNvCxnSpPr>
          <p:nvPr/>
        </p:nvCxnSpPr>
        <p:spPr>
          <a:xfrm flipH="1">
            <a:off x="579774" y="3107269"/>
            <a:ext cx="2536108" cy="1805709"/>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cteur droit 8">
            <a:extLst>
              <a:ext uri="{FF2B5EF4-FFF2-40B4-BE49-F238E27FC236}">
                <a16:creationId xmlns:a16="http://schemas.microsoft.com/office/drawing/2014/main" id="{08F2F4E9-8BA5-6641-B1C2-0AB31D171B78}"/>
              </a:ext>
            </a:extLst>
          </p:cNvPr>
          <p:cNvCxnSpPr>
            <a:cxnSpLocks/>
          </p:cNvCxnSpPr>
          <p:nvPr/>
        </p:nvCxnSpPr>
        <p:spPr>
          <a:xfrm>
            <a:off x="579774" y="3107269"/>
            <a:ext cx="2536108" cy="1819897"/>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623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31" name="ZoneTexte 30">
            <a:extLst>
              <a:ext uri="{FF2B5EF4-FFF2-40B4-BE49-F238E27FC236}">
                <a16:creationId xmlns:a16="http://schemas.microsoft.com/office/drawing/2014/main" id="{778ACDAA-078B-5E20-18DC-BA6F4BE4309C}"/>
              </a:ext>
            </a:extLst>
          </p:cNvPr>
          <p:cNvSpPr txBox="1"/>
          <p:nvPr/>
        </p:nvSpPr>
        <p:spPr>
          <a:xfrm>
            <a:off x="5012273"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tac</a:t>
            </a:r>
            <a:r>
              <a:rPr lang="fr-BE" sz="3200" dirty="0">
                <a:solidFill>
                  <a:srgbClr val="FFFF00"/>
                </a:solidFill>
                <a:effectLst/>
                <a:latin typeface="Times New Roman" panose="02020603050405020304" pitchFamily="18" charset="0"/>
                <a:ea typeface="Calibri" panose="020F0502020204030204" pitchFamily="34" charset="0"/>
              </a:rPr>
              <a:t>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descr="Une image contenant texte, équipement électronique&#10;&#10;Description générée automatiquement">
            <a:extLst>
              <a:ext uri="{FF2B5EF4-FFF2-40B4-BE49-F238E27FC236}">
                <a16:creationId xmlns:a16="http://schemas.microsoft.com/office/drawing/2014/main" id="{17C6839E-B5B8-6C4F-2B9D-62461E7974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670" y="1462513"/>
            <a:ext cx="11713176" cy="4919676"/>
          </a:xfrm>
          <a:prstGeom prst="rect">
            <a:avLst/>
          </a:prstGeom>
          <a:noFill/>
          <a:ln>
            <a:noFill/>
          </a:ln>
        </p:spPr>
      </p:pic>
    </p:spTree>
    <p:extLst>
      <p:ext uri="{BB962C8B-B14F-4D97-AF65-F5344CB8AC3E}">
        <p14:creationId xmlns:p14="http://schemas.microsoft.com/office/powerpoint/2010/main" val="195196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31" name="ZoneTexte 30">
            <a:extLst>
              <a:ext uri="{FF2B5EF4-FFF2-40B4-BE49-F238E27FC236}">
                <a16:creationId xmlns:a16="http://schemas.microsoft.com/office/drawing/2014/main" id="{778ACDAA-078B-5E20-18DC-BA6F4BE4309C}"/>
              </a:ext>
            </a:extLst>
          </p:cNvPr>
          <p:cNvSpPr txBox="1"/>
          <p:nvPr/>
        </p:nvSpPr>
        <p:spPr>
          <a:xfrm>
            <a:off x="4347249" y="565200"/>
            <a:ext cx="3547766"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tactile</a:t>
            </a:r>
            <a:r>
              <a:rPr lang="fr-BE" sz="3200" dirty="0">
                <a:solidFill>
                  <a:srgbClr val="FFFF00"/>
                </a:solidFill>
                <a:effectLst/>
                <a:latin typeface="Times New Roman" panose="02020603050405020304" pitchFamily="18" charset="0"/>
                <a:ea typeface="Calibri" panose="020F0502020204030204" pitchFamily="34" charset="0"/>
              </a:rPr>
              <a:t> - Me</a:t>
            </a:r>
            <a:r>
              <a:rPr lang="fr-BE" sz="3200" dirty="0">
                <a:solidFill>
                  <a:srgbClr val="0070C0"/>
                </a:solidFill>
                <a:effectLst/>
                <a:latin typeface="Times New Roman" panose="02020603050405020304" pitchFamily="18" charset="0"/>
                <a:ea typeface="Calibri" panose="020F0502020204030204" pitchFamily="34" charset="0"/>
              </a:rPr>
              <a:t>nu</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6" name="Image 5" descr="Une image contenant texte, Instrument de mesure, Appareils électroniques, capture d’écran&#10;&#10;Description générée automatiquement">
            <a:extLst>
              <a:ext uri="{FF2B5EF4-FFF2-40B4-BE49-F238E27FC236}">
                <a16:creationId xmlns:a16="http://schemas.microsoft.com/office/drawing/2014/main" id="{0B8ED091-F1D2-9868-02C4-718F310CEF15}"/>
              </a:ext>
            </a:extLst>
          </p:cNvPr>
          <p:cNvPicPr>
            <a:picLocks noChangeAspect="1"/>
          </p:cNvPicPr>
          <p:nvPr/>
        </p:nvPicPr>
        <p:blipFill>
          <a:blip r:embed="rId3">
            <a:extLst>
              <a:ext uri="{28A0092B-C50C-407E-A947-70E740481C1C}">
                <a14:useLocalDpi xmlns:a14="http://schemas.microsoft.com/office/drawing/2010/main" val="0"/>
              </a:ext>
            </a:extLst>
          </a:blip>
          <a:srcRect t="10964"/>
          <a:stretch/>
        </p:blipFill>
        <p:spPr>
          <a:xfrm>
            <a:off x="4348333" y="1391151"/>
            <a:ext cx="7605419" cy="4552857"/>
          </a:xfrm>
          <a:prstGeom prst="rect">
            <a:avLst/>
          </a:prstGeom>
        </p:spPr>
      </p:pic>
      <p:pic>
        <p:nvPicPr>
          <p:cNvPr id="8" name="Image 7">
            <a:extLst>
              <a:ext uri="{FF2B5EF4-FFF2-40B4-BE49-F238E27FC236}">
                <a16:creationId xmlns:a16="http://schemas.microsoft.com/office/drawing/2014/main" id="{CAFE4A06-6DEC-138D-EDE6-EA34B7A4F0DC}"/>
              </a:ext>
            </a:extLst>
          </p:cNvPr>
          <p:cNvPicPr>
            <a:picLocks noChangeAspect="1"/>
          </p:cNvPicPr>
          <p:nvPr/>
        </p:nvPicPr>
        <p:blipFill>
          <a:blip r:embed="rId4"/>
          <a:stretch>
            <a:fillRect/>
          </a:stretch>
        </p:blipFill>
        <p:spPr>
          <a:xfrm>
            <a:off x="210828" y="1529687"/>
            <a:ext cx="1413656" cy="711841"/>
          </a:xfrm>
          <a:prstGeom prst="rect">
            <a:avLst/>
          </a:prstGeom>
        </p:spPr>
      </p:pic>
      <p:sp>
        <p:nvSpPr>
          <p:cNvPr id="9" name="ZoneTexte 8">
            <a:extLst>
              <a:ext uri="{FF2B5EF4-FFF2-40B4-BE49-F238E27FC236}">
                <a16:creationId xmlns:a16="http://schemas.microsoft.com/office/drawing/2014/main" id="{073F1110-DE33-D0BB-FDE7-1D94512A9D68}"/>
              </a:ext>
            </a:extLst>
          </p:cNvPr>
          <p:cNvSpPr txBox="1"/>
          <p:nvPr/>
        </p:nvSpPr>
        <p:spPr>
          <a:xfrm>
            <a:off x="1590512" y="1664770"/>
            <a:ext cx="1728358"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Mode conduite</a:t>
            </a:r>
          </a:p>
        </p:txBody>
      </p:sp>
      <p:pic>
        <p:nvPicPr>
          <p:cNvPr id="11" name="Image 10">
            <a:extLst>
              <a:ext uri="{FF2B5EF4-FFF2-40B4-BE49-F238E27FC236}">
                <a16:creationId xmlns:a16="http://schemas.microsoft.com/office/drawing/2014/main" id="{8F3E2C3E-D70A-1ABD-99CD-B09CBAC03BFB}"/>
              </a:ext>
            </a:extLst>
          </p:cNvPr>
          <p:cNvPicPr>
            <a:picLocks noChangeAspect="1"/>
          </p:cNvPicPr>
          <p:nvPr/>
        </p:nvPicPr>
        <p:blipFill>
          <a:blip r:embed="rId5"/>
          <a:stretch>
            <a:fillRect/>
          </a:stretch>
        </p:blipFill>
        <p:spPr>
          <a:xfrm>
            <a:off x="248916" y="2337220"/>
            <a:ext cx="1298303" cy="641650"/>
          </a:xfrm>
          <a:prstGeom prst="rect">
            <a:avLst/>
          </a:prstGeom>
        </p:spPr>
      </p:pic>
      <p:sp>
        <p:nvSpPr>
          <p:cNvPr id="12" name="ZoneTexte 11">
            <a:extLst>
              <a:ext uri="{FF2B5EF4-FFF2-40B4-BE49-F238E27FC236}">
                <a16:creationId xmlns:a16="http://schemas.microsoft.com/office/drawing/2014/main" id="{6D6174E7-0C22-C3E0-1AD1-F1FBDEA0F266}"/>
              </a:ext>
            </a:extLst>
          </p:cNvPr>
          <p:cNvSpPr txBox="1"/>
          <p:nvPr/>
        </p:nvSpPr>
        <p:spPr>
          <a:xfrm>
            <a:off x="1624484" y="2440003"/>
            <a:ext cx="2420599"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Tableau d’accessoires</a:t>
            </a:r>
          </a:p>
        </p:txBody>
      </p:sp>
      <p:pic>
        <p:nvPicPr>
          <p:cNvPr id="14" name="Image 13">
            <a:extLst>
              <a:ext uri="{FF2B5EF4-FFF2-40B4-BE49-F238E27FC236}">
                <a16:creationId xmlns:a16="http://schemas.microsoft.com/office/drawing/2014/main" id="{DEDBE9ED-2D9D-E2F1-1A68-1AEC4CC772B6}"/>
              </a:ext>
            </a:extLst>
          </p:cNvPr>
          <p:cNvPicPr>
            <a:picLocks noChangeAspect="1"/>
          </p:cNvPicPr>
          <p:nvPr/>
        </p:nvPicPr>
        <p:blipFill>
          <a:blip r:embed="rId6"/>
          <a:stretch>
            <a:fillRect/>
          </a:stretch>
        </p:blipFill>
        <p:spPr>
          <a:xfrm>
            <a:off x="248916" y="3098259"/>
            <a:ext cx="1298303" cy="617435"/>
          </a:xfrm>
          <a:prstGeom prst="rect">
            <a:avLst/>
          </a:prstGeom>
        </p:spPr>
      </p:pic>
      <p:sp>
        <p:nvSpPr>
          <p:cNvPr id="15" name="ZoneTexte 14">
            <a:extLst>
              <a:ext uri="{FF2B5EF4-FFF2-40B4-BE49-F238E27FC236}">
                <a16:creationId xmlns:a16="http://schemas.microsoft.com/office/drawing/2014/main" id="{8D0EA2CE-2DE7-E339-6515-009BBA363659}"/>
              </a:ext>
            </a:extLst>
          </p:cNvPr>
          <p:cNvSpPr txBox="1"/>
          <p:nvPr/>
        </p:nvSpPr>
        <p:spPr>
          <a:xfrm>
            <a:off x="1624484" y="3142499"/>
            <a:ext cx="699230"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TCO</a:t>
            </a:r>
          </a:p>
        </p:txBody>
      </p:sp>
      <p:pic>
        <p:nvPicPr>
          <p:cNvPr id="17" name="Image 16">
            <a:extLst>
              <a:ext uri="{FF2B5EF4-FFF2-40B4-BE49-F238E27FC236}">
                <a16:creationId xmlns:a16="http://schemas.microsoft.com/office/drawing/2014/main" id="{5AC0416B-0177-F622-AFEA-B09B490419DF}"/>
              </a:ext>
            </a:extLst>
          </p:cNvPr>
          <p:cNvPicPr>
            <a:picLocks noChangeAspect="1"/>
          </p:cNvPicPr>
          <p:nvPr/>
        </p:nvPicPr>
        <p:blipFill>
          <a:blip r:embed="rId7"/>
          <a:stretch>
            <a:fillRect/>
          </a:stretch>
        </p:blipFill>
        <p:spPr>
          <a:xfrm>
            <a:off x="248916" y="3835083"/>
            <a:ext cx="1249307" cy="617435"/>
          </a:xfrm>
          <a:prstGeom prst="rect">
            <a:avLst/>
          </a:prstGeom>
        </p:spPr>
      </p:pic>
      <p:sp>
        <p:nvSpPr>
          <p:cNvPr id="18" name="ZoneTexte 17">
            <a:extLst>
              <a:ext uri="{FF2B5EF4-FFF2-40B4-BE49-F238E27FC236}">
                <a16:creationId xmlns:a16="http://schemas.microsoft.com/office/drawing/2014/main" id="{1EF43E94-C69A-F788-50DD-77F487CC6649}"/>
              </a:ext>
            </a:extLst>
          </p:cNvPr>
          <p:cNvSpPr txBox="1"/>
          <p:nvPr/>
        </p:nvSpPr>
        <p:spPr>
          <a:xfrm>
            <a:off x="1624484" y="3943745"/>
            <a:ext cx="2225289"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Menu configuration</a:t>
            </a:r>
          </a:p>
        </p:txBody>
      </p:sp>
      <p:pic>
        <p:nvPicPr>
          <p:cNvPr id="20" name="Image 19">
            <a:extLst>
              <a:ext uri="{FF2B5EF4-FFF2-40B4-BE49-F238E27FC236}">
                <a16:creationId xmlns:a16="http://schemas.microsoft.com/office/drawing/2014/main" id="{3D4FFC9B-6B8C-E5F0-E929-0769DB0EB47C}"/>
              </a:ext>
            </a:extLst>
          </p:cNvPr>
          <p:cNvPicPr>
            <a:picLocks noChangeAspect="1"/>
          </p:cNvPicPr>
          <p:nvPr/>
        </p:nvPicPr>
        <p:blipFill>
          <a:blip r:embed="rId8"/>
          <a:srcRect l="8336" t="7594" r="11165" b="3409"/>
          <a:stretch/>
        </p:blipFill>
        <p:spPr>
          <a:xfrm>
            <a:off x="248917" y="4571907"/>
            <a:ext cx="821348" cy="663009"/>
          </a:xfrm>
          <a:prstGeom prst="rect">
            <a:avLst/>
          </a:prstGeom>
        </p:spPr>
      </p:pic>
      <p:sp>
        <p:nvSpPr>
          <p:cNvPr id="21" name="ZoneTexte 20">
            <a:extLst>
              <a:ext uri="{FF2B5EF4-FFF2-40B4-BE49-F238E27FC236}">
                <a16:creationId xmlns:a16="http://schemas.microsoft.com/office/drawing/2014/main" id="{43DCD7C8-D719-AB6E-6818-4EC41A391C9F}"/>
              </a:ext>
            </a:extLst>
          </p:cNvPr>
          <p:cNvSpPr txBox="1"/>
          <p:nvPr/>
        </p:nvSpPr>
        <p:spPr>
          <a:xfrm>
            <a:off x="1596654" y="4703356"/>
            <a:ext cx="1321196"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Paramètres</a:t>
            </a:r>
          </a:p>
        </p:txBody>
      </p:sp>
      <p:pic>
        <p:nvPicPr>
          <p:cNvPr id="23" name="Image 22">
            <a:extLst>
              <a:ext uri="{FF2B5EF4-FFF2-40B4-BE49-F238E27FC236}">
                <a16:creationId xmlns:a16="http://schemas.microsoft.com/office/drawing/2014/main" id="{3595E108-3515-3F19-A707-D6AD18B2DD09}"/>
              </a:ext>
            </a:extLst>
          </p:cNvPr>
          <p:cNvPicPr>
            <a:picLocks noChangeAspect="1"/>
          </p:cNvPicPr>
          <p:nvPr/>
        </p:nvPicPr>
        <p:blipFill>
          <a:blip r:embed="rId9"/>
          <a:stretch>
            <a:fillRect/>
          </a:stretch>
        </p:blipFill>
        <p:spPr>
          <a:xfrm>
            <a:off x="1741342" y="846866"/>
            <a:ext cx="695459" cy="682881"/>
          </a:xfrm>
          <a:prstGeom prst="rect">
            <a:avLst/>
          </a:prstGeom>
        </p:spPr>
      </p:pic>
      <p:sp>
        <p:nvSpPr>
          <p:cNvPr id="24" name="ZoneTexte 23">
            <a:extLst>
              <a:ext uri="{FF2B5EF4-FFF2-40B4-BE49-F238E27FC236}">
                <a16:creationId xmlns:a16="http://schemas.microsoft.com/office/drawing/2014/main" id="{C00B48F3-27A5-1D69-AB1B-34F594240D38}"/>
              </a:ext>
            </a:extLst>
          </p:cNvPr>
          <p:cNvSpPr txBox="1"/>
          <p:nvPr/>
        </p:nvSpPr>
        <p:spPr>
          <a:xfrm>
            <a:off x="2528577" y="879215"/>
            <a:ext cx="1808700"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Arrêt d’urgence</a:t>
            </a:r>
          </a:p>
        </p:txBody>
      </p:sp>
      <p:sp>
        <p:nvSpPr>
          <p:cNvPr id="27" name="ZoneTexte 26">
            <a:extLst>
              <a:ext uri="{FF2B5EF4-FFF2-40B4-BE49-F238E27FC236}">
                <a16:creationId xmlns:a16="http://schemas.microsoft.com/office/drawing/2014/main" id="{A6993112-BE4E-C5DC-6F49-D6CBB7FEC501}"/>
              </a:ext>
            </a:extLst>
          </p:cNvPr>
          <p:cNvSpPr txBox="1"/>
          <p:nvPr/>
        </p:nvSpPr>
        <p:spPr>
          <a:xfrm>
            <a:off x="1590512" y="5405852"/>
            <a:ext cx="683200"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Aide</a:t>
            </a:r>
          </a:p>
        </p:txBody>
      </p:sp>
      <p:pic>
        <p:nvPicPr>
          <p:cNvPr id="29" name="Image 28" descr="Une image contenant Panneau de signalisation, cercle, symbole, signe&#10;&#10;Description générée automatiquement">
            <a:extLst>
              <a:ext uri="{FF2B5EF4-FFF2-40B4-BE49-F238E27FC236}">
                <a16:creationId xmlns:a16="http://schemas.microsoft.com/office/drawing/2014/main" id="{46C1A41D-50FD-BA0F-75F9-5AD5C72D83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252" y="5306839"/>
            <a:ext cx="799034" cy="617435"/>
          </a:xfrm>
          <a:prstGeom prst="rect">
            <a:avLst/>
          </a:prstGeom>
        </p:spPr>
      </p:pic>
      <p:pic>
        <p:nvPicPr>
          <p:cNvPr id="32" name="Image 31">
            <a:extLst>
              <a:ext uri="{FF2B5EF4-FFF2-40B4-BE49-F238E27FC236}">
                <a16:creationId xmlns:a16="http://schemas.microsoft.com/office/drawing/2014/main" id="{2BB3E59F-4201-9FDA-A777-38BD7791CE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1342" y="113199"/>
            <a:ext cx="336840" cy="721802"/>
          </a:xfrm>
          <a:prstGeom prst="rect">
            <a:avLst/>
          </a:prstGeom>
        </p:spPr>
      </p:pic>
      <p:sp>
        <p:nvSpPr>
          <p:cNvPr id="33" name="ZoneTexte 32">
            <a:extLst>
              <a:ext uri="{FF2B5EF4-FFF2-40B4-BE49-F238E27FC236}">
                <a16:creationId xmlns:a16="http://schemas.microsoft.com/office/drawing/2014/main" id="{A7B88851-D788-D5C2-D518-B01D6563D75D}"/>
              </a:ext>
            </a:extLst>
          </p:cNvPr>
          <p:cNvSpPr txBox="1"/>
          <p:nvPr/>
        </p:nvSpPr>
        <p:spPr>
          <a:xfrm>
            <a:off x="2528577" y="304037"/>
            <a:ext cx="1426994" cy="400110"/>
          </a:xfrm>
          <a:prstGeom prst="rect">
            <a:avLst/>
          </a:prstGeom>
          <a:solidFill>
            <a:schemeClr val="accent1">
              <a:lumMod val="40000"/>
              <a:lumOff val="60000"/>
            </a:schemeClr>
          </a:solidFill>
        </p:spPr>
        <p:txBody>
          <a:bodyPr wrap="none" rtlCol="0">
            <a:spAutoFit/>
          </a:bodyPr>
          <a:lstStyle/>
          <a:p>
            <a:r>
              <a:rPr lang="fr-BE" sz="2000" dirty="0">
                <a:solidFill>
                  <a:schemeClr val="accent6">
                    <a:lumMod val="50000"/>
                  </a:schemeClr>
                </a:solidFill>
                <a:latin typeface="Times New Roman" panose="02020603050405020304" pitchFamily="18" charset="0"/>
                <a:cs typeface="Times New Roman" panose="02020603050405020304" pitchFamily="18" charset="0"/>
              </a:rPr>
              <a:t>Etat batterie</a:t>
            </a:r>
          </a:p>
        </p:txBody>
      </p:sp>
    </p:spTree>
    <p:extLst>
      <p:ext uri="{BB962C8B-B14F-4D97-AF65-F5344CB8AC3E}">
        <p14:creationId xmlns:p14="http://schemas.microsoft.com/office/powerpoint/2010/main" val="13534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DD234A6B-A121-9D47-4312-8B4CFC926094}"/>
              </a:ext>
            </a:extLst>
          </p:cNvPr>
          <p:cNvSpPr txBox="1"/>
          <p:nvPr/>
        </p:nvSpPr>
        <p:spPr>
          <a:xfrm>
            <a:off x="3193853" y="565200"/>
            <a:ext cx="5929828"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tactile</a:t>
            </a:r>
            <a:r>
              <a:rPr lang="fr-BE" sz="3200" dirty="0">
                <a:solidFill>
                  <a:srgbClr val="FFFF00"/>
                </a:solidFill>
                <a:effectLst/>
                <a:latin typeface="Times New Roman" panose="02020603050405020304" pitchFamily="18" charset="0"/>
                <a:ea typeface="Calibri" panose="020F0502020204030204" pitchFamily="34" charset="0"/>
              </a:rPr>
              <a:t> – Me</a:t>
            </a:r>
            <a:r>
              <a:rPr lang="fr-BE" sz="3200" dirty="0">
                <a:solidFill>
                  <a:srgbClr val="0070C0"/>
                </a:solidFill>
                <a:effectLst/>
                <a:latin typeface="Times New Roman" panose="02020603050405020304" pitchFamily="18" charset="0"/>
                <a:ea typeface="Calibri" panose="020F0502020204030204" pitchFamily="34" charset="0"/>
              </a:rPr>
              <a:t>nu configuration</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6" name="Image 5" descr="Une image contenant texte, capture d’écran, logiciel, Icône d’ordinateur&#10;&#10;Description générée automatiquement">
            <a:extLst>
              <a:ext uri="{FF2B5EF4-FFF2-40B4-BE49-F238E27FC236}">
                <a16:creationId xmlns:a16="http://schemas.microsoft.com/office/drawing/2014/main" id="{DBF81F2F-DED1-F273-744A-6EC391B4C614}"/>
              </a:ext>
            </a:extLst>
          </p:cNvPr>
          <p:cNvPicPr>
            <a:picLocks noChangeAspect="1"/>
          </p:cNvPicPr>
          <p:nvPr/>
        </p:nvPicPr>
        <p:blipFill>
          <a:blip r:embed="rId3">
            <a:extLst>
              <a:ext uri="{28A0092B-C50C-407E-A947-70E740481C1C}">
                <a14:useLocalDpi xmlns:a14="http://schemas.microsoft.com/office/drawing/2010/main" val="0"/>
              </a:ext>
            </a:extLst>
          </a:blip>
          <a:srcRect l="698" t="12303"/>
          <a:stretch/>
        </p:blipFill>
        <p:spPr>
          <a:xfrm>
            <a:off x="101582" y="1385903"/>
            <a:ext cx="5010745" cy="3000108"/>
          </a:xfrm>
          <a:prstGeom prst="rect">
            <a:avLst/>
          </a:prstGeom>
        </p:spPr>
      </p:pic>
      <p:pic>
        <p:nvPicPr>
          <p:cNvPr id="8" name="Image 7" descr="Une image contenant texte, capture d’écran, logiciel, Appareils électroniques&#10;&#10;Description générée automatiquement">
            <a:extLst>
              <a:ext uri="{FF2B5EF4-FFF2-40B4-BE49-F238E27FC236}">
                <a16:creationId xmlns:a16="http://schemas.microsoft.com/office/drawing/2014/main" id="{5D3A9BDC-BE00-A453-D831-840D3E7A39D3}"/>
              </a:ext>
            </a:extLst>
          </p:cNvPr>
          <p:cNvPicPr>
            <a:picLocks noChangeAspect="1"/>
          </p:cNvPicPr>
          <p:nvPr/>
        </p:nvPicPr>
        <p:blipFill>
          <a:blip r:embed="rId4">
            <a:extLst>
              <a:ext uri="{28A0092B-C50C-407E-A947-70E740481C1C}">
                <a14:useLocalDpi xmlns:a14="http://schemas.microsoft.com/office/drawing/2010/main" val="0"/>
              </a:ext>
            </a:extLst>
          </a:blip>
          <a:srcRect l="698" t="12413"/>
          <a:stretch/>
        </p:blipFill>
        <p:spPr>
          <a:xfrm>
            <a:off x="6986541" y="1380872"/>
            <a:ext cx="5010745" cy="3005139"/>
          </a:xfrm>
          <a:prstGeom prst="rect">
            <a:avLst/>
          </a:prstGeom>
        </p:spPr>
      </p:pic>
      <p:pic>
        <p:nvPicPr>
          <p:cNvPr id="10" name="Image 9" descr="Une image contenant texte, capture d’écran, logiciel, affichage&#10;&#10;Description générée automatiquement">
            <a:extLst>
              <a:ext uri="{FF2B5EF4-FFF2-40B4-BE49-F238E27FC236}">
                <a16:creationId xmlns:a16="http://schemas.microsoft.com/office/drawing/2014/main" id="{64200D84-91B7-568E-D0F3-68763C4B40FD}"/>
              </a:ext>
            </a:extLst>
          </p:cNvPr>
          <p:cNvPicPr>
            <a:picLocks noChangeAspect="1"/>
          </p:cNvPicPr>
          <p:nvPr/>
        </p:nvPicPr>
        <p:blipFill>
          <a:blip r:embed="rId5">
            <a:extLst>
              <a:ext uri="{28A0092B-C50C-407E-A947-70E740481C1C}">
                <a14:useLocalDpi xmlns:a14="http://schemas.microsoft.com/office/drawing/2010/main" val="0"/>
              </a:ext>
            </a:extLst>
          </a:blip>
          <a:srcRect l="894" t="12434" b="10095"/>
          <a:stretch/>
        </p:blipFill>
        <p:spPr>
          <a:xfrm>
            <a:off x="3615759" y="4158533"/>
            <a:ext cx="5010745" cy="2668297"/>
          </a:xfrm>
          <a:prstGeom prst="rect">
            <a:avLst/>
          </a:prstGeom>
        </p:spPr>
      </p:pic>
    </p:spTree>
    <p:extLst>
      <p:ext uri="{BB962C8B-B14F-4D97-AF65-F5344CB8AC3E}">
        <p14:creationId xmlns:p14="http://schemas.microsoft.com/office/powerpoint/2010/main" val="2713768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FC8D2C7-CE1B-EFB4-21B8-4E95876EE10B}"/>
              </a:ext>
            </a:extLst>
          </p:cNvPr>
          <p:cNvSpPr/>
          <p:nvPr/>
        </p:nvSpPr>
        <p:spPr>
          <a:xfrm>
            <a:off x="1449248" y="617550"/>
            <a:ext cx="9306733" cy="5689735"/>
          </a:xfrm>
          <a:prstGeom prst="rect">
            <a:avLst/>
          </a:prstGeom>
          <a:solidFill>
            <a:schemeClr val="accent2">
              <a:lumMod val="60000"/>
              <a:lumOff val="40000"/>
            </a:schemeClr>
          </a:solidFill>
          <a:ln w="50800">
            <a:solidFill>
              <a:srgbClr val="99FF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F67DB17C-4D1C-2829-E8FF-3F571FC11055}"/>
              </a:ext>
            </a:extLst>
          </p:cNvPr>
          <p:cNvSpPr txBox="1"/>
          <p:nvPr/>
        </p:nvSpPr>
        <p:spPr>
          <a:xfrm>
            <a:off x="5020698" y="615932"/>
            <a:ext cx="2212465" cy="584775"/>
          </a:xfrm>
          <a:prstGeom prst="rect">
            <a:avLst/>
          </a:prstGeom>
          <a:noFill/>
          <a:ln w="44450">
            <a:noFill/>
          </a:ln>
        </p:spPr>
        <p:txBody>
          <a:bodyPr wrap="none" rtlCol="0">
            <a:spAutoFit/>
          </a:bodyPr>
          <a:lstStyle/>
          <a:p>
            <a:r>
              <a:rPr lang="fr-BE" sz="3200" dirty="0">
                <a:solidFill>
                  <a:srgbClr val="7030A0"/>
                </a:solidFill>
                <a:latin typeface="Times New Roman" panose="02020603050405020304" pitchFamily="18" charset="0"/>
                <a:cs typeface="Times New Roman" panose="02020603050405020304" pitchFamily="18" charset="0"/>
              </a:rPr>
              <a:t>Introduction</a:t>
            </a:r>
          </a:p>
        </p:txBody>
      </p:sp>
      <p:sp>
        <p:nvSpPr>
          <p:cNvPr id="5" name="ZoneTexte 4">
            <a:extLst>
              <a:ext uri="{FF2B5EF4-FFF2-40B4-BE49-F238E27FC236}">
                <a16:creationId xmlns:a16="http://schemas.microsoft.com/office/drawing/2014/main" id="{80E32359-808C-E97F-94BF-8A1013BC5BAB}"/>
              </a:ext>
            </a:extLst>
          </p:cNvPr>
          <p:cNvSpPr txBox="1"/>
          <p:nvPr/>
        </p:nvSpPr>
        <p:spPr>
          <a:xfrm>
            <a:off x="3940406" y="1090278"/>
            <a:ext cx="4392549" cy="584775"/>
          </a:xfrm>
          <a:prstGeom prst="rect">
            <a:avLst/>
          </a:prstGeom>
          <a:noFill/>
          <a:ln w="44450">
            <a:noFill/>
          </a:ln>
        </p:spPr>
        <p:txBody>
          <a:bodyPr wrap="none" rtlCol="0">
            <a:spAutoFit/>
          </a:bodyPr>
          <a:lstStyle/>
          <a:p>
            <a:r>
              <a:rPr lang="fr-BE" sz="3200" dirty="0">
                <a:solidFill>
                  <a:srgbClr val="7030A0"/>
                </a:solidFill>
                <a:effectLst/>
                <a:latin typeface="Times New Roman" panose="02020603050405020304" pitchFamily="18" charset="0"/>
                <a:ea typeface="Calibri" panose="020F0502020204030204" pitchFamily="34" charset="0"/>
              </a:rPr>
              <a:t>Description de la centrale</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A5D23C4C-5B87-89FF-92D4-1804DB25D789}"/>
              </a:ext>
            </a:extLst>
          </p:cNvPr>
          <p:cNvSpPr txBox="1"/>
          <p:nvPr/>
        </p:nvSpPr>
        <p:spPr>
          <a:xfrm>
            <a:off x="3970038" y="1635094"/>
            <a:ext cx="4346062" cy="584775"/>
          </a:xfrm>
          <a:prstGeom prst="rect">
            <a:avLst/>
          </a:prstGeom>
          <a:noFill/>
          <a:ln w="44450">
            <a:noFill/>
          </a:ln>
        </p:spPr>
        <p:txBody>
          <a:bodyPr wrap="none" rtlCol="0">
            <a:spAutoFit/>
          </a:bodyPr>
          <a:lstStyle/>
          <a:p>
            <a:r>
              <a:rPr lang="fr-BE" sz="3200" dirty="0" err="1">
                <a:solidFill>
                  <a:srgbClr val="7030A0"/>
                </a:solidFill>
                <a:effectLst/>
                <a:latin typeface="Times New Roman" panose="02020603050405020304" pitchFamily="18" charset="0"/>
                <a:ea typeface="Calibri" panose="020F0502020204030204" pitchFamily="34" charset="0"/>
              </a:rPr>
              <a:t>Alimention</a:t>
            </a:r>
            <a:r>
              <a:rPr lang="fr-BE" sz="3200" dirty="0">
                <a:solidFill>
                  <a:srgbClr val="7030A0"/>
                </a:solidFill>
                <a:effectLst/>
                <a:latin typeface="Times New Roman" panose="02020603050405020304" pitchFamily="18" charset="0"/>
                <a:ea typeface="Calibri" panose="020F0502020204030204" pitchFamily="34" charset="0"/>
              </a:rPr>
              <a:t> de la centrale</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983967E6-AF1B-C426-4392-9C5EC0A430DB}"/>
              </a:ext>
            </a:extLst>
          </p:cNvPr>
          <p:cNvSpPr txBox="1"/>
          <p:nvPr/>
        </p:nvSpPr>
        <p:spPr>
          <a:xfrm>
            <a:off x="4401180" y="2159421"/>
            <a:ext cx="3446777" cy="584775"/>
          </a:xfrm>
          <a:prstGeom prst="rect">
            <a:avLst/>
          </a:prstGeom>
          <a:noFill/>
          <a:ln w="44450">
            <a:noFill/>
          </a:ln>
        </p:spPr>
        <p:txBody>
          <a:bodyPr wrap="none" rtlCol="0">
            <a:spAutoFit/>
          </a:bodyPr>
          <a:lstStyle/>
          <a:p>
            <a:r>
              <a:rPr lang="fr-BE" sz="3200" dirty="0">
                <a:solidFill>
                  <a:srgbClr val="7030A0"/>
                </a:solidFill>
                <a:effectLst/>
                <a:latin typeface="Times New Roman" panose="02020603050405020304" pitchFamily="18" charset="0"/>
                <a:ea typeface="Calibri" panose="020F0502020204030204" pitchFamily="34" charset="0"/>
              </a:rPr>
              <a:t>Connexion des </a:t>
            </a:r>
            <a:r>
              <a:rPr lang="fr-BE" sz="3200" dirty="0">
                <a:solidFill>
                  <a:srgbClr val="7030A0"/>
                </a:solidFill>
                <a:latin typeface="Times New Roman" panose="02020603050405020304" pitchFamily="18" charset="0"/>
                <a:ea typeface="Calibri" panose="020F0502020204030204" pitchFamily="34" charset="0"/>
              </a:rPr>
              <a:t>rails</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A1E17960-0A65-79F5-6342-C81585359591}"/>
              </a:ext>
            </a:extLst>
          </p:cNvPr>
          <p:cNvSpPr txBox="1"/>
          <p:nvPr/>
        </p:nvSpPr>
        <p:spPr>
          <a:xfrm>
            <a:off x="3247774" y="2698354"/>
            <a:ext cx="5929828" cy="604333"/>
          </a:xfrm>
          <a:prstGeom prst="rect">
            <a:avLst/>
          </a:prstGeom>
          <a:noFill/>
          <a:ln w="44450">
            <a:noFill/>
          </a:ln>
        </p:spPr>
        <p:txBody>
          <a:bodyPr wrap="none" rtlCol="0">
            <a:spAutoFit/>
          </a:bodyPr>
          <a:lstStyle/>
          <a:p>
            <a:pPr marL="6350" indent="-6350">
              <a:lnSpc>
                <a:spcPct val="110000"/>
              </a:lnSpc>
              <a:spcAft>
                <a:spcPts val="600"/>
              </a:spcAft>
            </a:pPr>
            <a:r>
              <a:rPr lang="fr-BE" sz="3200" dirty="0">
                <a:solidFill>
                  <a:srgbClr val="7030A0"/>
                </a:solidFill>
                <a:effectLst/>
                <a:latin typeface="Times New Roman" panose="02020603050405020304" pitchFamily="18" charset="0"/>
                <a:ea typeface="Calibri" panose="020F0502020204030204" pitchFamily="34" charset="0"/>
              </a:rPr>
              <a:t>Ecran tactile – Menu configuration</a:t>
            </a:r>
            <a:endParaRPr lang="fr-BE" sz="3200" kern="100" dirty="0">
              <a:solidFill>
                <a:srgbClr val="7030A0"/>
              </a:solidFill>
              <a:effectLst/>
              <a:latin typeface="Calibri" panose="020F0502020204030204" pitchFamily="34" charset="0"/>
              <a:ea typeface="Calibri" panose="020F0502020204030204" pitchFamily="34" charset="0"/>
            </a:endParaRPr>
          </a:p>
        </p:txBody>
      </p:sp>
      <p:sp>
        <p:nvSpPr>
          <p:cNvPr id="9" name="ZoneTexte 8">
            <a:extLst>
              <a:ext uri="{FF2B5EF4-FFF2-40B4-BE49-F238E27FC236}">
                <a16:creationId xmlns:a16="http://schemas.microsoft.com/office/drawing/2014/main" id="{C4E9BC97-C679-CFB3-AA0A-69494707BF25}"/>
              </a:ext>
            </a:extLst>
          </p:cNvPr>
          <p:cNvSpPr txBox="1"/>
          <p:nvPr/>
        </p:nvSpPr>
        <p:spPr>
          <a:xfrm>
            <a:off x="5022009" y="3227708"/>
            <a:ext cx="2481513" cy="584775"/>
          </a:xfrm>
          <a:prstGeom prst="rect">
            <a:avLst/>
          </a:prstGeom>
          <a:noFill/>
          <a:ln w="44450">
            <a:noFill/>
          </a:ln>
        </p:spPr>
        <p:txBody>
          <a:bodyPr wrap="none" rtlCol="0">
            <a:spAutoFit/>
          </a:bodyPr>
          <a:lstStyle/>
          <a:p>
            <a:r>
              <a:rPr lang="fr-BE" sz="3200" dirty="0">
                <a:solidFill>
                  <a:srgbClr val="7030A0"/>
                </a:solidFill>
                <a:effectLst/>
                <a:latin typeface="Times New Roman" panose="02020603050405020304" pitchFamily="18" charset="0"/>
                <a:ea typeface="Calibri" panose="020F0502020204030204" pitchFamily="34" charset="0"/>
              </a:rPr>
              <a:t>Interface Web</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10" name="ZoneTexte 9">
            <a:extLst>
              <a:ext uri="{FF2B5EF4-FFF2-40B4-BE49-F238E27FC236}">
                <a16:creationId xmlns:a16="http://schemas.microsoft.com/office/drawing/2014/main" id="{2990D4CA-E9AA-A81D-8ECE-663234FB748D}"/>
              </a:ext>
            </a:extLst>
          </p:cNvPr>
          <p:cNvSpPr txBox="1"/>
          <p:nvPr/>
        </p:nvSpPr>
        <p:spPr>
          <a:xfrm>
            <a:off x="4431766" y="3777033"/>
            <a:ext cx="3388043" cy="584775"/>
          </a:xfrm>
          <a:prstGeom prst="rect">
            <a:avLst/>
          </a:prstGeom>
          <a:noFill/>
          <a:ln w="44450">
            <a:noFill/>
          </a:ln>
        </p:spPr>
        <p:txBody>
          <a:bodyPr wrap="none" rtlCol="0">
            <a:spAutoFit/>
          </a:bodyPr>
          <a:lstStyle/>
          <a:p>
            <a:r>
              <a:rPr lang="fr-BE" sz="3200" dirty="0">
                <a:solidFill>
                  <a:srgbClr val="7030A0"/>
                </a:solidFill>
                <a:effectLst/>
                <a:latin typeface="Times New Roman" panose="02020603050405020304" pitchFamily="18" charset="0"/>
                <a:ea typeface="Calibri" panose="020F0502020204030204" pitchFamily="34" charset="0"/>
              </a:rPr>
              <a:t>Logiciel </a:t>
            </a:r>
            <a:r>
              <a:rPr lang="fr-BE" sz="3200" dirty="0" err="1">
                <a:solidFill>
                  <a:srgbClr val="7030A0"/>
                </a:solidFill>
                <a:effectLst/>
                <a:latin typeface="Times New Roman" panose="02020603050405020304" pitchFamily="18" charset="0"/>
                <a:ea typeface="Calibri" panose="020F0502020204030204" pitchFamily="34" charset="0"/>
              </a:rPr>
              <a:t>TightVNC</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a16="http://schemas.microsoft.com/office/drawing/2014/main" id="{4F714EBE-CB54-CEB8-2C1A-16FC88DC606F}"/>
              </a:ext>
            </a:extLst>
          </p:cNvPr>
          <p:cNvSpPr txBox="1"/>
          <p:nvPr/>
        </p:nvSpPr>
        <p:spPr>
          <a:xfrm>
            <a:off x="4854361" y="4357320"/>
            <a:ext cx="2537618" cy="584775"/>
          </a:xfrm>
          <a:prstGeom prst="rect">
            <a:avLst/>
          </a:prstGeom>
          <a:noFill/>
          <a:ln w="44450">
            <a:noFill/>
          </a:ln>
        </p:spPr>
        <p:txBody>
          <a:bodyPr wrap="none" rtlCol="0">
            <a:spAutoFit/>
          </a:bodyPr>
          <a:lstStyle/>
          <a:p>
            <a:r>
              <a:rPr lang="fr-BE" sz="3200" dirty="0">
                <a:solidFill>
                  <a:srgbClr val="7030A0"/>
                </a:solidFill>
                <a:effectLst/>
                <a:latin typeface="Times New Roman" panose="02020603050405020304" pitchFamily="18" charset="0"/>
                <a:ea typeface="Calibri" panose="020F0502020204030204" pitchFamily="34" charset="0"/>
              </a:rPr>
              <a:t>Site Web ESU</a:t>
            </a:r>
            <a:endParaRPr lang="fr-BE" sz="3200" dirty="0">
              <a:solidFill>
                <a:srgbClr val="7030A0"/>
              </a:solidFill>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9B518A34-51CB-C11E-0209-1856C2570CC2}"/>
              </a:ext>
            </a:extLst>
          </p:cNvPr>
          <p:cNvSpPr txBox="1"/>
          <p:nvPr/>
        </p:nvSpPr>
        <p:spPr>
          <a:xfrm>
            <a:off x="4201135" y="4957444"/>
            <a:ext cx="3772379" cy="584775"/>
          </a:xfrm>
          <a:prstGeom prst="rect">
            <a:avLst/>
          </a:prstGeom>
          <a:noFill/>
          <a:ln w="44450">
            <a:noFill/>
          </a:ln>
        </p:spPr>
        <p:txBody>
          <a:bodyPr wrap="none" rtlCol="0">
            <a:spAutoFit/>
          </a:bodyPr>
          <a:lstStyle/>
          <a:p>
            <a:r>
              <a:rPr lang="fr-BE" sz="3200" dirty="0">
                <a:solidFill>
                  <a:srgbClr val="7030A0"/>
                </a:solidFill>
                <a:latin typeface="Times New Roman" panose="02020603050405020304" pitchFamily="18" charset="0"/>
                <a:cs typeface="Times New Roman" panose="02020603050405020304" pitchFamily="18" charset="0"/>
              </a:rPr>
              <a:t>Tableau d’accessoires</a:t>
            </a:r>
          </a:p>
        </p:txBody>
      </p:sp>
      <p:sp>
        <p:nvSpPr>
          <p:cNvPr id="15" name="ZoneTexte 14">
            <a:extLst>
              <a:ext uri="{FF2B5EF4-FFF2-40B4-BE49-F238E27FC236}">
                <a16:creationId xmlns:a16="http://schemas.microsoft.com/office/drawing/2014/main" id="{37430274-D7F8-4A4C-E689-0463B7324A11}"/>
              </a:ext>
            </a:extLst>
          </p:cNvPr>
          <p:cNvSpPr txBox="1"/>
          <p:nvPr/>
        </p:nvSpPr>
        <p:spPr>
          <a:xfrm>
            <a:off x="5610838" y="5546266"/>
            <a:ext cx="1005403" cy="604333"/>
          </a:xfrm>
          <a:prstGeom prst="rect">
            <a:avLst/>
          </a:prstGeom>
          <a:noFill/>
          <a:ln w="44450">
            <a:noFill/>
          </a:ln>
        </p:spPr>
        <p:txBody>
          <a:bodyPr wrap="none" rtlCol="0">
            <a:spAutoFit/>
          </a:bodyPr>
          <a:lstStyle/>
          <a:p>
            <a:pPr>
              <a:lnSpc>
                <a:spcPct val="110000"/>
              </a:lnSpc>
              <a:spcAft>
                <a:spcPts val="600"/>
              </a:spcAft>
            </a:pPr>
            <a:r>
              <a:rPr lang="fr-BE" sz="3200" dirty="0">
                <a:solidFill>
                  <a:srgbClr val="7030A0"/>
                </a:solidFill>
                <a:effectLst/>
                <a:latin typeface="Times New Roman" panose="02020603050405020304" pitchFamily="18" charset="0"/>
                <a:ea typeface="Calibri" panose="020F0502020204030204" pitchFamily="34" charset="0"/>
              </a:rPr>
              <a:t>TCO</a:t>
            </a:r>
            <a:endParaRPr lang="fr-BE" sz="3200" kern="100" dirty="0">
              <a:solidFill>
                <a:srgbClr val="7030A0"/>
              </a:solidFill>
              <a:effectLst/>
              <a:latin typeface="Calibri" panose="020F0502020204030204" pitchFamily="34" charset="0"/>
              <a:ea typeface="Calibri" panose="020F0502020204030204" pitchFamily="34" charset="0"/>
            </a:endParaRPr>
          </a:p>
        </p:txBody>
      </p:sp>
      <p:pic>
        <p:nvPicPr>
          <p:cNvPr id="4" name="Image 3" descr="Une image contenant texte, Police, jaune, logo&#10;&#10;Description générée automatiquement">
            <a:extLst>
              <a:ext uri="{FF2B5EF4-FFF2-40B4-BE49-F238E27FC236}">
                <a16:creationId xmlns:a16="http://schemas.microsoft.com/office/drawing/2014/main" id="{B66436D2-E0B3-3C02-43F6-83A9D8A94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Tree>
    <p:extLst>
      <p:ext uri="{BB962C8B-B14F-4D97-AF65-F5344CB8AC3E}">
        <p14:creationId xmlns:p14="http://schemas.microsoft.com/office/powerpoint/2010/main" val="295901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549252FA-D86A-BCED-7874-1F4B125C08B0}"/>
              </a:ext>
            </a:extLst>
          </p:cNvPr>
          <p:cNvSpPr txBox="1"/>
          <p:nvPr/>
        </p:nvSpPr>
        <p:spPr>
          <a:xfrm>
            <a:off x="3183462" y="565200"/>
            <a:ext cx="5929828"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tactile</a:t>
            </a:r>
            <a:r>
              <a:rPr lang="fr-BE" sz="3200" dirty="0">
                <a:solidFill>
                  <a:srgbClr val="FFFF00"/>
                </a:solidFill>
                <a:effectLst/>
                <a:latin typeface="Times New Roman" panose="02020603050405020304" pitchFamily="18" charset="0"/>
                <a:ea typeface="Calibri" panose="020F0502020204030204" pitchFamily="34" charset="0"/>
              </a:rPr>
              <a:t> – </a:t>
            </a:r>
            <a:r>
              <a:rPr lang="fr-BE" sz="3200" dirty="0">
                <a:solidFill>
                  <a:srgbClr val="0070C0"/>
                </a:solidFill>
                <a:effectLst/>
                <a:latin typeface="Times New Roman" panose="02020603050405020304" pitchFamily="18" charset="0"/>
                <a:ea typeface="Calibri" panose="020F0502020204030204" pitchFamily="34" charset="0"/>
              </a:rPr>
              <a:t>Me</a:t>
            </a:r>
            <a:r>
              <a:rPr lang="fr-BE" sz="3200" dirty="0">
                <a:solidFill>
                  <a:srgbClr val="FFFF00"/>
                </a:solidFill>
                <a:effectLst/>
                <a:latin typeface="Times New Roman" panose="02020603050405020304" pitchFamily="18" charset="0"/>
                <a:ea typeface="Calibri" panose="020F0502020204030204" pitchFamily="34" charset="0"/>
              </a:rPr>
              <a:t>nu</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effectLst/>
                <a:latin typeface="Times New Roman" panose="02020603050405020304" pitchFamily="18" charset="0"/>
                <a:ea typeface="Calibri" panose="020F0502020204030204" pitchFamily="34" charset="0"/>
              </a:rPr>
              <a:t>con</a:t>
            </a:r>
            <a:r>
              <a:rPr lang="fr-BE" sz="3200" dirty="0">
                <a:solidFill>
                  <a:srgbClr val="0070C0"/>
                </a:solidFill>
                <a:effectLst/>
                <a:latin typeface="Times New Roman" panose="02020603050405020304" pitchFamily="18" charset="0"/>
                <a:ea typeface="Calibri" panose="020F0502020204030204" pitchFamily="34" charset="0"/>
              </a:rPr>
              <a:t>figuration</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2CB60B1D-C6DB-16F9-0BAA-A143D92D0197}"/>
              </a:ext>
            </a:extLst>
          </p:cNvPr>
          <p:cNvPicPr>
            <a:picLocks noChangeAspect="1"/>
          </p:cNvPicPr>
          <p:nvPr/>
        </p:nvPicPr>
        <p:blipFill>
          <a:blip r:embed="rId3"/>
          <a:srcRect l="1113" t="11477"/>
          <a:stretch/>
        </p:blipFill>
        <p:spPr>
          <a:xfrm>
            <a:off x="101582" y="1483360"/>
            <a:ext cx="6731360" cy="4047425"/>
          </a:xfrm>
          <a:prstGeom prst="rect">
            <a:avLst/>
          </a:prstGeom>
        </p:spPr>
      </p:pic>
      <p:sp>
        <p:nvSpPr>
          <p:cNvPr id="7" name="ZoneTexte 6">
            <a:extLst>
              <a:ext uri="{FF2B5EF4-FFF2-40B4-BE49-F238E27FC236}">
                <a16:creationId xmlns:a16="http://schemas.microsoft.com/office/drawing/2014/main" id="{3FF86A7E-C968-A918-029E-49A79BD50B31}"/>
              </a:ext>
            </a:extLst>
          </p:cNvPr>
          <p:cNvSpPr txBox="1"/>
          <p:nvPr/>
        </p:nvSpPr>
        <p:spPr>
          <a:xfrm>
            <a:off x="7013864" y="1483360"/>
            <a:ext cx="4703466" cy="2765372"/>
          </a:xfrm>
          <a:prstGeom prst="rect">
            <a:avLst/>
          </a:prstGeom>
          <a:solidFill>
            <a:srgbClr val="0070C0"/>
          </a:solidFill>
        </p:spPr>
        <p:txBody>
          <a:bodyPr wrap="square">
            <a:spAutoFit/>
          </a:bodyPr>
          <a:lstStyle/>
          <a:p>
            <a:pPr>
              <a:lnSpc>
                <a:spcPct val="107000"/>
              </a:lnSpc>
              <a:spcAft>
                <a:spcPts val="800"/>
              </a:spcAft>
            </a:pPr>
            <a:r>
              <a:rPr lang="fr-BE"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Attention, si la case à cocher « Appeler adresse IP via serveur DHCP » est active, l’adresse de référence peut changer en cas de connexion sur un autre routeur.  </a:t>
            </a:r>
          </a:p>
          <a:p>
            <a:r>
              <a:rPr lang="fr-BE" sz="1800" dirty="0">
                <a:solidFill>
                  <a:srgbClr val="FFFF00"/>
                </a:solidFill>
                <a:effectLst/>
                <a:latin typeface="Times New Roman" panose="02020603050405020304" pitchFamily="18" charset="0"/>
                <a:ea typeface="Calibri" panose="020F0502020204030204" pitchFamily="34" charset="0"/>
              </a:rPr>
              <a:t>Par exemple si vous devez prendre votre station centrale au club et la connectez sur le routeur, l’adresse d’origine sera changée. Donc, dès que l’adresse est configurée à la maison, décochez la case pour éviter toute modification</a:t>
            </a:r>
            <a:endParaRPr lang="fr-BE" dirty="0">
              <a:solidFill>
                <a:srgbClr val="FFFF00"/>
              </a:solidFill>
            </a:endParaRPr>
          </a:p>
        </p:txBody>
      </p:sp>
    </p:spTree>
    <p:extLst>
      <p:ext uri="{BB962C8B-B14F-4D97-AF65-F5344CB8AC3E}">
        <p14:creationId xmlns:p14="http://schemas.microsoft.com/office/powerpoint/2010/main" val="1620611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E6FB0E49-1BC1-EACD-D8A4-5D2B0815D719}"/>
              </a:ext>
            </a:extLst>
          </p:cNvPr>
          <p:cNvSpPr txBox="1"/>
          <p:nvPr/>
        </p:nvSpPr>
        <p:spPr>
          <a:xfrm>
            <a:off x="4897966" y="565200"/>
            <a:ext cx="248151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Interface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sp>
        <p:nvSpPr>
          <p:cNvPr id="12" name="ZoneTexte 11">
            <a:extLst>
              <a:ext uri="{FF2B5EF4-FFF2-40B4-BE49-F238E27FC236}">
                <a16:creationId xmlns:a16="http://schemas.microsoft.com/office/drawing/2014/main" id="{3F59EC73-A161-CF13-260B-8B7D2F27C338}"/>
              </a:ext>
            </a:extLst>
          </p:cNvPr>
          <p:cNvSpPr txBox="1"/>
          <p:nvPr/>
        </p:nvSpPr>
        <p:spPr>
          <a:xfrm>
            <a:off x="492969" y="1543780"/>
            <a:ext cx="4525840" cy="1200329"/>
          </a:xfrm>
          <a:prstGeom prst="rect">
            <a:avLst/>
          </a:prstGeom>
          <a:solidFill>
            <a:schemeClr val="accent2">
              <a:lumMod val="50000"/>
            </a:schemeClr>
          </a:solidFill>
        </p:spPr>
        <p:txBody>
          <a:bodyPr wrap="square">
            <a:spAutoFit/>
          </a:bodyPr>
          <a:lstStyle/>
          <a:p>
            <a:r>
              <a:rPr lang="fr-BE" sz="1800" dirty="0">
                <a:solidFill>
                  <a:srgbClr val="FFFF00"/>
                </a:solidFill>
                <a:effectLst/>
                <a:latin typeface="Times New Roman" panose="02020603050405020304" pitchFamily="18" charset="0"/>
                <a:ea typeface="Calibri" panose="020F0502020204030204" pitchFamily="34" charset="0"/>
              </a:rPr>
              <a:t>via un explorateur Internet (Firefox, Microsoft Edge, …), vous devrez vous connecter sur la page web de l’</a:t>
            </a:r>
            <a:r>
              <a:rPr lang="fr-BE" sz="1800" dirty="0" err="1">
                <a:solidFill>
                  <a:srgbClr val="FFFF00"/>
                </a:solidFill>
                <a:effectLst/>
                <a:latin typeface="Times New Roman" panose="02020603050405020304" pitchFamily="18" charset="0"/>
                <a:ea typeface="Calibri" panose="020F0502020204030204" pitchFamily="34" charset="0"/>
              </a:rPr>
              <a:t>ECoS</a:t>
            </a:r>
            <a:r>
              <a:rPr lang="fr-BE" sz="1800" dirty="0">
                <a:solidFill>
                  <a:srgbClr val="FFFF00"/>
                </a:solidFill>
                <a:effectLst/>
                <a:latin typeface="Times New Roman" panose="02020603050405020304" pitchFamily="18" charset="0"/>
                <a:ea typeface="Calibri" panose="020F0502020204030204" pitchFamily="34" charset="0"/>
              </a:rPr>
              <a:t> en inscrivant dans la zone </a:t>
            </a:r>
            <a:r>
              <a:rPr lang="fr-BE" sz="1800" dirty="0" err="1">
                <a:solidFill>
                  <a:srgbClr val="FFFF00"/>
                </a:solidFill>
                <a:effectLst/>
                <a:latin typeface="Times New Roman" panose="02020603050405020304" pitchFamily="18" charset="0"/>
                <a:ea typeface="Calibri" panose="020F0502020204030204" pitchFamily="34" charset="0"/>
              </a:rPr>
              <a:t>ad’hoc</a:t>
            </a:r>
            <a:r>
              <a:rPr lang="fr-BE" sz="1800" dirty="0">
                <a:solidFill>
                  <a:srgbClr val="FFFF00"/>
                </a:solidFill>
                <a:effectLst/>
                <a:latin typeface="Times New Roman" panose="02020603050405020304" pitchFamily="18" charset="0"/>
                <a:ea typeface="Calibri" panose="020F0502020204030204" pitchFamily="34" charset="0"/>
              </a:rPr>
              <a:t> l’adresse IP connue</a:t>
            </a:r>
            <a:endParaRPr lang="fr-BE" dirty="0">
              <a:solidFill>
                <a:srgbClr val="FFFF00"/>
              </a:solidFill>
            </a:endParaRPr>
          </a:p>
        </p:txBody>
      </p:sp>
      <p:pic>
        <p:nvPicPr>
          <p:cNvPr id="13" name="Image 12">
            <a:extLst>
              <a:ext uri="{FF2B5EF4-FFF2-40B4-BE49-F238E27FC236}">
                <a16:creationId xmlns:a16="http://schemas.microsoft.com/office/drawing/2014/main" id="{85753FB8-7DE9-F420-E194-B55689880DB1}"/>
              </a:ext>
            </a:extLst>
          </p:cNvPr>
          <p:cNvPicPr>
            <a:picLocks noChangeAspect="1"/>
          </p:cNvPicPr>
          <p:nvPr/>
        </p:nvPicPr>
        <p:blipFill>
          <a:blip r:embed="rId3" cstate="print">
            <a:extLst>
              <a:ext uri="{28A0092B-C50C-407E-A947-70E740481C1C}">
                <a14:useLocalDpi xmlns:a14="http://schemas.microsoft.com/office/drawing/2010/main" val="0"/>
              </a:ext>
            </a:extLst>
          </a:blip>
          <a:srcRect r="68959"/>
          <a:stretch/>
        </p:blipFill>
        <p:spPr bwMode="auto">
          <a:xfrm>
            <a:off x="3028350" y="2846593"/>
            <a:ext cx="3561012" cy="887903"/>
          </a:xfrm>
          <a:prstGeom prst="rect">
            <a:avLst/>
          </a:prstGeom>
          <a:noFill/>
          <a:ln>
            <a:noFill/>
          </a:ln>
        </p:spPr>
      </p:pic>
      <p:pic>
        <p:nvPicPr>
          <p:cNvPr id="14" name="Image 13" descr="Une image contenant texte, Appareils électroniques, capture d’écran, logiciel&#10;&#10;Description générée automatiquement">
            <a:extLst>
              <a:ext uri="{FF2B5EF4-FFF2-40B4-BE49-F238E27FC236}">
                <a16:creationId xmlns:a16="http://schemas.microsoft.com/office/drawing/2014/main" id="{D681D31D-C7B9-FAF8-6111-ADD7B72D33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1" y="1191539"/>
            <a:ext cx="5398677" cy="5188495"/>
          </a:xfrm>
          <a:prstGeom prst="rect">
            <a:avLst/>
          </a:prstGeom>
          <a:noFill/>
          <a:ln>
            <a:noFill/>
          </a:ln>
        </p:spPr>
      </p:pic>
      <p:sp>
        <p:nvSpPr>
          <p:cNvPr id="16" name="ZoneTexte 15">
            <a:extLst>
              <a:ext uri="{FF2B5EF4-FFF2-40B4-BE49-F238E27FC236}">
                <a16:creationId xmlns:a16="http://schemas.microsoft.com/office/drawing/2014/main" id="{E2553BDD-DD2E-4D1B-B128-B2281416EA6D}"/>
              </a:ext>
            </a:extLst>
          </p:cNvPr>
          <p:cNvSpPr txBox="1"/>
          <p:nvPr/>
        </p:nvSpPr>
        <p:spPr>
          <a:xfrm>
            <a:off x="397315" y="3840562"/>
            <a:ext cx="4162158" cy="1200329"/>
          </a:xfrm>
          <a:prstGeom prst="rect">
            <a:avLst/>
          </a:prstGeom>
          <a:solidFill>
            <a:schemeClr val="accent2">
              <a:lumMod val="40000"/>
              <a:lumOff val="60000"/>
            </a:schemeClr>
          </a:solidFill>
        </p:spPr>
        <p:txBody>
          <a:bodyPr wrap="square">
            <a:spAutoFit/>
          </a:bodyPr>
          <a:lstStyle/>
          <a:p>
            <a:r>
              <a:rPr lang="fr-BE" sz="1800" dirty="0">
                <a:solidFill>
                  <a:srgbClr val="7030A0"/>
                </a:solidFill>
                <a:effectLst/>
                <a:latin typeface="Times New Roman" panose="02020603050405020304" pitchFamily="18" charset="0"/>
                <a:ea typeface="Calibri" panose="020F0502020204030204" pitchFamily="34" charset="0"/>
              </a:rPr>
              <a:t>Ensuite choisissez la dernière option « Show display in browser »  et vous accèderez une page avec le message suivant </a:t>
            </a:r>
            <a:endParaRPr lang="fr-BE" dirty="0">
              <a:solidFill>
                <a:srgbClr val="7030A0"/>
              </a:solidFill>
            </a:endParaRPr>
          </a:p>
        </p:txBody>
      </p:sp>
      <p:pic>
        <p:nvPicPr>
          <p:cNvPr id="17" name="Image 16" descr="Une image contenant texte&#10;&#10;Description générée automatiquement">
            <a:extLst>
              <a:ext uri="{FF2B5EF4-FFF2-40B4-BE49-F238E27FC236}">
                <a16:creationId xmlns:a16="http://schemas.microsoft.com/office/drawing/2014/main" id="{6F0BF151-3291-E774-786C-49FD20624226}"/>
              </a:ext>
            </a:extLst>
          </p:cNvPr>
          <p:cNvPicPr>
            <a:picLocks noChangeAspect="1"/>
          </p:cNvPicPr>
          <p:nvPr/>
        </p:nvPicPr>
        <p:blipFill>
          <a:blip r:embed="rId5"/>
          <a:stretch>
            <a:fillRect/>
          </a:stretch>
        </p:blipFill>
        <p:spPr>
          <a:xfrm>
            <a:off x="336550" y="5146956"/>
            <a:ext cx="6750050" cy="1607509"/>
          </a:xfrm>
          <a:prstGeom prst="rect">
            <a:avLst/>
          </a:prstGeom>
        </p:spPr>
      </p:pic>
    </p:spTree>
    <p:extLst>
      <p:ext uri="{BB962C8B-B14F-4D97-AF65-F5344CB8AC3E}">
        <p14:creationId xmlns:p14="http://schemas.microsoft.com/office/powerpoint/2010/main" val="3624967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0A46440E-6D27-8C6D-76E2-2358865CA116}"/>
              </a:ext>
            </a:extLst>
          </p:cNvPr>
          <p:cNvSpPr txBox="1"/>
          <p:nvPr/>
        </p:nvSpPr>
        <p:spPr>
          <a:xfrm>
            <a:off x="628649" y="1736877"/>
            <a:ext cx="11196205" cy="646331"/>
          </a:xfrm>
          <a:prstGeom prst="rect">
            <a:avLst/>
          </a:prstGeom>
          <a:solidFill>
            <a:schemeClr val="accent4">
              <a:lumMod val="75000"/>
            </a:schemeClr>
          </a:solidFill>
        </p:spPr>
        <p:txBody>
          <a:bodyPr wrap="square">
            <a:spAutoFit/>
          </a:bodyPr>
          <a:lstStyle/>
          <a:p>
            <a:r>
              <a:rPr lang="fr-BE" sz="1800" dirty="0">
                <a:solidFill>
                  <a:schemeClr val="bg1"/>
                </a:solidFill>
                <a:effectLst/>
                <a:latin typeface="Times New Roman" panose="02020603050405020304" pitchFamily="18" charset="0"/>
                <a:ea typeface="Calibri" panose="020F0502020204030204" pitchFamily="34" charset="0"/>
              </a:rPr>
              <a:t>Pour pouvoir obtenir le logiciel gratuit, choisissez « Download </a:t>
            </a:r>
            <a:r>
              <a:rPr lang="fr-BE" sz="1800" dirty="0" err="1">
                <a:solidFill>
                  <a:schemeClr val="bg1"/>
                </a:solidFill>
                <a:effectLst/>
                <a:latin typeface="Times New Roman" panose="02020603050405020304" pitchFamily="18" charset="0"/>
                <a:ea typeface="Calibri" panose="020F0502020204030204" pitchFamily="34" charset="0"/>
              </a:rPr>
              <a:t>Now</a:t>
            </a:r>
            <a:r>
              <a:rPr lang="fr-BE" sz="1800" dirty="0">
                <a:solidFill>
                  <a:schemeClr val="bg1"/>
                </a:solidFill>
                <a:effectLst/>
                <a:latin typeface="Times New Roman" panose="02020603050405020304" pitchFamily="18" charset="0"/>
                <a:ea typeface="Calibri" panose="020F0502020204030204" pitchFamily="34" charset="0"/>
              </a:rPr>
              <a:t> » et sélectionnez votre système d’exploitation </a:t>
            </a:r>
            <a:br>
              <a:rPr lang="fr-BE" sz="1800" dirty="0">
                <a:solidFill>
                  <a:schemeClr val="bg1"/>
                </a:solidFill>
                <a:effectLst/>
                <a:latin typeface="Times New Roman" panose="02020603050405020304" pitchFamily="18" charset="0"/>
                <a:ea typeface="Calibri" panose="020F0502020204030204" pitchFamily="34" charset="0"/>
              </a:rPr>
            </a:br>
            <a:r>
              <a:rPr lang="fr-BE" sz="1800" dirty="0">
                <a:solidFill>
                  <a:schemeClr val="bg1"/>
                </a:solidFill>
                <a:effectLst/>
                <a:latin typeface="Times New Roman" panose="02020603050405020304" pitchFamily="18" charset="0"/>
                <a:ea typeface="Calibri" panose="020F0502020204030204" pitchFamily="34" charset="0"/>
              </a:rPr>
              <a:t>(Ici Windows)</a:t>
            </a:r>
            <a:endParaRPr lang="fr-BE" dirty="0">
              <a:solidFill>
                <a:schemeClr val="bg1"/>
              </a:solidFill>
            </a:endParaRPr>
          </a:p>
        </p:txBody>
      </p:sp>
      <p:sp>
        <p:nvSpPr>
          <p:cNvPr id="6" name="ZoneTexte 5">
            <a:extLst>
              <a:ext uri="{FF2B5EF4-FFF2-40B4-BE49-F238E27FC236}">
                <a16:creationId xmlns:a16="http://schemas.microsoft.com/office/drawing/2014/main" id="{18222B9F-B2CD-9251-9673-B970DA7418DE}"/>
              </a:ext>
            </a:extLst>
          </p:cNvPr>
          <p:cNvSpPr txBox="1"/>
          <p:nvPr/>
        </p:nvSpPr>
        <p:spPr>
          <a:xfrm>
            <a:off x="4409589" y="565200"/>
            <a:ext cx="338804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Logiciel </a:t>
            </a:r>
            <a:r>
              <a:rPr lang="fr-BE" sz="3200" dirty="0" err="1">
                <a:solidFill>
                  <a:srgbClr val="0070C0"/>
                </a:solidFill>
                <a:effectLst/>
                <a:latin typeface="Times New Roman" panose="02020603050405020304" pitchFamily="18" charset="0"/>
                <a:ea typeface="Calibri" panose="020F0502020204030204" pitchFamily="34" charset="0"/>
              </a:rPr>
              <a:t>Tig</a:t>
            </a:r>
            <a:r>
              <a:rPr lang="fr-BE" sz="3200" dirty="0" err="1">
                <a:solidFill>
                  <a:srgbClr val="FFFF00"/>
                </a:solidFill>
                <a:effectLst/>
                <a:latin typeface="Times New Roman" panose="02020603050405020304" pitchFamily="18" charset="0"/>
                <a:ea typeface="Calibri" panose="020F0502020204030204" pitchFamily="34" charset="0"/>
              </a:rPr>
              <a:t>htVN</a:t>
            </a:r>
            <a:r>
              <a:rPr lang="fr-BE" sz="3200" dirty="0" err="1">
                <a:solidFill>
                  <a:srgbClr val="0070C0"/>
                </a:solidFill>
                <a:effectLst/>
                <a:latin typeface="Times New Roman" panose="02020603050405020304" pitchFamily="18" charset="0"/>
                <a:ea typeface="Calibri" panose="020F0502020204030204" pitchFamily="34" charset="0"/>
              </a:rPr>
              <a:t>C</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7" name="Image 6" descr="Une image contenant texte&#10;&#10;Description générée automatiquement">
            <a:extLst>
              <a:ext uri="{FF2B5EF4-FFF2-40B4-BE49-F238E27FC236}">
                <a16:creationId xmlns:a16="http://schemas.microsoft.com/office/drawing/2014/main" id="{C16C012A-CDD6-2079-A7C1-32545A86313C}"/>
              </a:ext>
            </a:extLst>
          </p:cNvPr>
          <p:cNvPicPr>
            <a:picLocks noChangeAspect="1"/>
          </p:cNvPicPr>
          <p:nvPr/>
        </p:nvPicPr>
        <p:blipFill>
          <a:blip r:embed="rId3"/>
          <a:stretch>
            <a:fillRect/>
          </a:stretch>
        </p:blipFill>
        <p:spPr>
          <a:xfrm>
            <a:off x="2285485" y="2417660"/>
            <a:ext cx="7674711" cy="3947502"/>
          </a:xfrm>
          <a:prstGeom prst="rect">
            <a:avLst/>
          </a:prstGeom>
        </p:spPr>
      </p:pic>
      <p:sp>
        <p:nvSpPr>
          <p:cNvPr id="8" name="ZoneTexte 7">
            <a:extLst>
              <a:ext uri="{FF2B5EF4-FFF2-40B4-BE49-F238E27FC236}">
                <a16:creationId xmlns:a16="http://schemas.microsoft.com/office/drawing/2014/main" id="{3022C02A-9E01-6325-EE71-AA33126907B2}"/>
              </a:ext>
            </a:extLst>
          </p:cNvPr>
          <p:cNvSpPr txBox="1"/>
          <p:nvPr/>
        </p:nvSpPr>
        <p:spPr>
          <a:xfrm>
            <a:off x="3897534" y="1255380"/>
            <a:ext cx="4389216" cy="400110"/>
          </a:xfrm>
          <a:prstGeom prst="rect">
            <a:avLst/>
          </a:prstGeom>
          <a:solidFill>
            <a:srgbClr val="FFC000"/>
          </a:solidFill>
        </p:spPr>
        <p:txBody>
          <a:bodyPr wrap="square">
            <a:spAutoFit/>
          </a:bodyPr>
          <a:lstStyle/>
          <a:p>
            <a:r>
              <a:rPr lang="fr-BE" sz="2000" dirty="0">
                <a:latin typeface="Times New Roman" panose="02020603050405020304" pitchFamily="18" charset="0"/>
                <a:cs typeface="Times New Roman" panose="02020603050405020304" pitchFamily="18" charset="0"/>
              </a:rPr>
              <a:t>https://www.tightvnc.com/download.php</a:t>
            </a:r>
          </a:p>
        </p:txBody>
      </p:sp>
    </p:spTree>
    <p:extLst>
      <p:ext uri="{BB962C8B-B14F-4D97-AF65-F5344CB8AC3E}">
        <p14:creationId xmlns:p14="http://schemas.microsoft.com/office/powerpoint/2010/main" val="90331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704E8800-6370-FD7B-B404-5568AA71BE36}"/>
              </a:ext>
            </a:extLst>
          </p:cNvPr>
          <p:cNvSpPr txBox="1"/>
          <p:nvPr/>
        </p:nvSpPr>
        <p:spPr>
          <a:xfrm>
            <a:off x="285750" y="1394890"/>
            <a:ext cx="11643014" cy="923330"/>
          </a:xfrm>
          <a:prstGeom prst="rect">
            <a:avLst/>
          </a:prstGeom>
          <a:solidFill>
            <a:schemeClr val="accent6">
              <a:lumMod val="75000"/>
            </a:schemeClr>
          </a:solidFill>
        </p:spPr>
        <p:txBody>
          <a:bodyPr wrap="square">
            <a:spAutoFit/>
          </a:bodyPr>
          <a:lstStyle/>
          <a:p>
            <a:r>
              <a:rPr lang="fr-BE" sz="1800" dirty="0">
                <a:solidFill>
                  <a:srgbClr val="FFFF00"/>
                </a:solidFill>
                <a:effectLst/>
                <a:latin typeface="Times New Roman" panose="02020603050405020304" pitchFamily="18" charset="0"/>
                <a:ea typeface="Calibri" panose="020F0502020204030204" pitchFamily="34" charset="0"/>
              </a:rPr>
              <a:t>Après le téléchargement, vous devrez installer le logiciel en suivant les instructions d’installation.  </a:t>
            </a:r>
            <a:br>
              <a:rPr lang="fr-BE" sz="1800" dirty="0">
                <a:solidFill>
                  <a:srgbClr val="FFFF00"/>
                </a:solidFill>
                <a:effectLst/>
                <a:latin typeface="Times New Roman" panose="02020603050405020304" pitchFamily="18" charset="0"/>
                <a:ea typeface="Calibri" panose="020F0502020204030204" pitchFamily="34" charset="0"/>
              </a:rPr>
            </a:br>
            <a:r>
              <a:rPr lang="fr-BE" sz="1800" dirty="0">
                <a:solidFill>
                  <a:srgbClr val="FFFF00"/>
                </a:solidFill>
                <a:effectLst/>
                <a:latin typeface="Times New Roman" panose="02020603050405020304" pitchFamily="18" charset="0"/>
                <a:ea typeface="Calibri" panose="020F0502020204030204" pitchFamily="34" charset="0"/>
              </a:rPr>
              <a:t>Une fois que les fichiers sont copiés sur l’ordinateur, vous pouvez démarrer le software et le configurer pour communiquer avec votre station centrale</a:t>
            </a:r>
            <a:endParaRPr lang="fr-BE" dirty="0">
              <a:solidFill>
                <a:srgbClr val="FFFF00"/>
              </a:solidFill>
            </a:endParaRPr>
          </a:p>
        </p:txBody>
      </p:sp>
      <p:pic>
        <p:nvPicPr>
          <p:cNvPr id="6" name="Image 5" descr="Une image contenant texte&#10;&#10;Description générée automatiquement">
            <a:extLst>
              <a:ext uri="{FF2B5EF4-FFF2-40B4-BE49-F238E27FC236}">
                <a16:creationId xmlns:a16="http://schemas.microsoft.com/office/drawing/2014/main" id="{E1FBD3A8-759C-C9E9-5FC7-AE85D81903D5}"/>
              </a:ext>
            </a:extLst>
          </p:cNvPr>
          <p:cNvPicPr>
            <a:picLocks noChangeAspect="1"/>
          </p:cNvPicPr>
          <p:nvPr/>
        </p:nvPicPr>
        <p:blipFill>
          <a:blip r:embed="rId3"/>
          <a:stretch>
            <a:fillRect/>
          </a:stretch>
        </p:blipFill>
        <p:spPr>
          <a:xfrm>
            <a:off x="285749" y="2450970"/>
            <a:ext cx="5421013" cy="3841830"/>
          </a:xfrm>
          <a:prstGeom prst="rect">
            <a:avLst/>
          </a:prstGeom>
        </p:spPr>
      </p:pic>
      <p:sp>
        <p:nvSpPr>
          <p:cNvPr id="8" name="ZoneTexte 7">
            <a:extLst>
              <a:ext uri="{FF2B5EF4-FFF2-40B4-BE49-F238E27FC236}">
                <a16:creationId xmlns:a16="http://schemas.microsoft.com/office/drawing/2014/main" id="{E2EB4688-95D0-9A03-E5D8-4888314E5240}"/>
              </a:ext>
            </a:extLst>
          </p:cNvPr>
          <p:cNvSpPr txBox="1"/>
          <p:nvPr/>
        </p:nvSpPr>
        <p:spPr>
          <a:xfrm>
            <a:off x="5924131" y="2450970"/>
            <a:ext cx="5982120" cy="923330"/>
          </a:xfrm>
          <a:prstGeom prst="rect">
            <a:avLst/>
          </a:prstGeom>
          <a:solidFill>
            <a:schemeClr val="accent1">
              <a:lumMod val="50000"/>
            </a:schemeClr>
          </a:solidFill>
        </p:spPr>
        <p:txBody>
          <a:bodyPr wrap="square">
            <a:spAutoFit/>
          </a:bodyPr>
          <a:lstStyle/>
          <a:p>
            <a:r>
              <a:rPr lang="fr-BE" sz="1800" dirty="0">
                <a:solidFill>
                  <a:srgbClr val="FFC000"/>
                </a:solidFill>
                <a:effectLst/>
                <a:latin typeface="Times New Roman" panose="02020603050405020304" pitchFamily="18" charset="0"/>
                <a:ea typeface="Calibri" panose="020F0502020204030204" pitchFamily="34" charset="0"/>
              </a:rPr>
              <a:t>Il suffit d’inscrire l’adresse IP de votre centrale, appuyer sur le bouton « </a:t>
            </a:r>
            <a:r>
              <a:rPr lang="fr-BE" sz="1800" dirty="0" err="1">
                <a:solidFill>
                  <a:srgbClr val="FFC000"/>
                </a:solidFill>
                <a:effectLst/>
                <a:latin typeface="Times New Roman" panose="02020603050405020304" pitchFamily="18" charset="0"/>
                <a:ea typeface="Calibri" panose="020F0502020204030204" pitchFamily="34" charset="0"/>
              </a:rPr>
              <a:t>connect</a:t>
            </a:r>
            <a:r>
              <a:rPr lang="fr-BE" sz="1800" dirty="0">
                <a:solidFill>
                  <a:srgbClr val="FFC000"/>
                </a:solidFill>
                <a:effectLst/>
                <a:latin typeface="Times New Roman" panose="02020603050405020304" pitchFamily="18" charset="0"/>
                <a:ea typeface="Calibri" panose="020F0502020204030204" pitchFamily="34" charset="0"/>
              </a:rPr>
              <a:t> » et le tour est joué vous pouvez piloter votre </a:t>
            </a:r>
            <a:r>
              <a:rPr lang="fr-BE" sz="1800" dirty="0" err="1">
                <a:solidFill>
                  <a:srgbClr val="FFC000"/>
                </a:solidFill>
                <a:effectLst/>
                <a:latin typeface="Times New Roman" panose="02020603050405020304" pitchFamily="18" charset="0"/>
                <a:ea typeface="Calibri" panose="020F0502020204030204" pitchFamily="34" charset="0"/>
              </a:rPr>
              <a:t>ECoS</a:t>
            </a:r>
            <a:r>
              <a:rPr lang="fr-BE" sz="1800" dirty="0">
                <a:solidFill>
                  <a:srgbClr val="FFC000"/>
                </a:solidFill>
                <a:effectLst/>
                <a:latin typeface="Times New Roman" panose="02020603050405020304" pitchFamily="18" charset="0"/>
                <a:ea typeface="Calibri" panose="020F0502020204030204" pitchFamily="34" charset="0"/>
              </a:rPr>
              <a:t> de ESU</a:t>
            </a:r>
            <a:endParaRPr lang="fr-BE" dirty="0">
              <a:solidFill>
                <a:srgbClr val="FFC000"/>
              </a:solidFill>
            </a:endParaRPr>
          </a:p>
        </p:txBody>
      </p:sp>
      <p:sp>
        <p:nvSpPr>
          <p:cNvPr id="9" name="ZoneTexte 8">
            <a:extLst>
              <a:ext uri="{FF2B5EF4-FFF2-40B4-BE49-F238E27FC236}">
                <a16:creationId xmlns:a16="http://schemas.microsoft.com/office/drawing/2014/main" id="{80E42087-B384-8A83-FE7E-D7D57951B971}"/>
              </a:ext>
            </a:extLst>
          </p:cNvPr>
          <p:cNvSpPr txBox="1"/>
          <p:nvPr/>
        </p:nvSpPr>
        <p:spPr>
          <a:xfrm>
            <a:off x="4419980" y="565200"/>
            <a:ext cx="338804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Logiciel </a:t>
            </a:r>
            <a:r>
              <a:rPr lang="fr-BE" sz="3200" dirty="0" err="1">
                <a:solidFill>
                  <a:srgbClr val="FFFF00"/>
                </a:solidFill>
                <a:effectLst/>
                <a:latin typeface="Times New Roman" panose="02020603050405020304" pitchFamily="18" charset="0"/>
                <a:ea typeface="Calibri" panose="020F0502020204030204" pitchFamily="34" charset="0"/>
              </a:rPr>
              <a:t>Tight</a:t>
            </a:r>
            <a:r>
              <a:rPr lang="fr-BE" sz="3200" dirty="0" err="1">
                <a:solidFill>
                  <a:srgbClr val="0070C0"/>
                </a:solidFill>
                <a:effectLst/>
                <a:latin typeface="Times New Roman" panose="02020603050405020304" pitchFamily="18" charset="0"/>
                <a:ea typeface="Calibri" panose="020F0502020204030204" pitchFamily="34" charset="0"/>
              </a:rPr>
              <a:t>VNC</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10" name="Image 9">
            <a:extLst>
              <a:ext uri="{FF2B5EF4-FFF2-40B4-BE49-F238E27FC236}">
                <a16:creationId xmlns:a16="http://schemas.microsoft.com/office/drawing/2014/main" id="{566DFA3E-A8E6-81A2-22A5-A88367B044AB}"/>
              </a:ext>
            </a:extLst>
          </p:cNvPr>
          <p:cNvPicPr>
            <a:picLocks noChangeAspect="1"/>
          </p:cNvPicPr>
          <p:nvPr/>
        </p:nvPicPr>
        <p:blipFill>
          <a:blip r:embed="rId4"/>
          <a:stretch>
            <a:fillRect/>
          </a:stretch>
        </p:blipFill>
        <p:spPr>
          <a:xfrm>
            <a:off x="5924131" y="3507050"/>
            <a:ext cx="4749341" cy="3226619"/>
          </a:xfrm>
          <a:prstGeom prst="rect">
            <a:avLst/>
          </a:prstGeom>
        </p:spPr>
      </p:pic>
    </p:spTree>
    <p:extLst>
      <p:ext uri="{BB962C8B-B14F-4D97-AF65-F5344CB8AC3E}">
        <p14:creationId xmlns:p14="http://schemas.microsoft.com/office/powerpoint/2010/main" val="295540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400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31" name="ZoneTexte 30">
            <a:extLst>
              <a:ext uri="{FF2B5EF4-FFF2-40B4-BE49-F238E27FC236}">
                <a16:creationId xmlns:a16="http://schemas.microsoft.com/office/drawing/2014/main" id="{778ACDAA-078B-5E20-18DC-BA6F4BE4309C}"/>
              </a:ext>
            </a:extLst>
          </p:cNvPr>
          <p:cNvSpPr txBox="1"/>
          <p:nvPr/>
        </p:nvSpPr>
        <p:spPr>
          <a:xfrm>
            <a:off x="3339653" y="565200"/>
            <a:ext cx="5580374"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Connexion avec</a:t>
            </a:r>
            <a:r>
              <a:rPr lang="fr-BE" sz="3200" dirty="0">
                <a:solidFill>
                  <a:srgbClr val="FFFF00"/>
                </a:solidFill>
                <a:effectLst/>
                <a:latin typeface="Times New Roman" panose="02020603050405020304" pitchFamily="18" charset="0"/>
                <a:ea typeface="Calibri" panose="020F0502020204030204" pitchFamily="34" charset="0"/>
              </a:rPr>
              <a:t> </a:t>
            </a:r>
            <a:r>
              <a:rPr lang="fr-BE" sz="3200" dirty="0">
                <a:solidFill>
                  <a:srgbClr val="0070C0"/>
                </a:solidFill>
                <a:effectLst/>
                <a:latin typeface="Times New Roman" panose="02020603050405020304" pitchFamily="18" charset="0"/>
                <a:ea typeface="Calibri" panose="020F0502020204030204" pitchFamily="34" charset="0"/>
              </a:rPr>
              <a:t>le</a:t>
            </a:r>
            <a:r>
              <a:rPr lang="fr-BE" sz="3200" dirty="0">
                <a:solidFill>
                  <a:srgbClr val="FFFF00"/>
                </a:solidFill>
                <a:effectLst/>
                <a:latin typeface="Times New Roman" panose="02020603050405020304" pitchFamily="18" charset="0"/>
                <a:ea typeface="Calibri" panose="020F0502020204030204" pitchFamily="34" charset="0"/>
              </a:rPr>
              <a:t>s</a:t>
            </a:r>
            <a:r>
              <a:rPr lang="fr-BE" sz="3200" dirty="0">
                <a:solidFill>
                  <a:srgbClr val="0070C0"/>
                </a:solidFill>
                <a:effectLst/>
                <a:latin typeface="Times New Roman" panose="02020603050405020304" pitchFamily="18" charset="0"/>
                <a:ea typeface="Calibri" panose="020F0502020204030204" pitchFamily="34" charset="0"/>
              </a:rPr>
              <a:t> </a:t>
            </a:r>
            <a:r>
              <a:rPr lang="fr-BE" sz="3200" dirty="0">
                <a:solidFill>
                  <a:srgbClr val="FFFF00"/>
                </a:solidFill>
                <a:effectLst/>
                <a:latin typeface="Times New Roman" panose="02020603050405020304" pitchFamily="18" charset="0"/>
                <a:ea typeface="Calibri" panose="020F0502020204030204" pitchFamily="34" charset="0"/>
              </a:rPr>
              <a:t>sma</a:t>
            </a:r>
            <a:r>
              <a:rPr lang="fr-BE" sz="3200" dirty="0">
                <a:solidFill>
                  <a:srgbClr val="0070C0"/>
                </a:solidFill>
                <a:effectLst/>
                <a:latin typeface="Times New Roman" panose="02020603050405020304" pitchFamily="18" charset="0"/>
                <a:ea typeface="Calibri" panose="020F0502020204030204" pitchFamily="34" charset="0"/>
              </a:rPr>
              <a:t>rtphones</a:t>
            </a:r>
            <a:endParaRPr lang="fr-BE" sz="3200" dirty="0">
              <a:solidFill>
                <a:srgbClr val="0070C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79246A3D-A7EE-1FFD-CF11-8B6FB28C84BD}"/>
              </a:ext>
            </a:extLst>
          </p:cNvPr>
          <p:cNvSpPr txBox="1"/>
          <p:nvPr/>
        </p:nvSpPr>
        <p:spPr>
          <a:xfrm>
            <a:off x="374073" y="2008532"/>
            <a:ext cx="11450782" cy="1759392"/>
          </a:xfrm>
          <a:prstGeom prst="rect">
            <a:avLst/>
          </a:prstGeom>
          <a:solidFill>
            <a:schemeClr val="accent2">
              <a:lumMod val="50000"/>
            </a:schemeClr>
          </a:solidFill>
        </p:spPr>
        <p:txBody>
          <a:bodyPr wrap="square">
            <a:spAutoFit/>
          </a:bodyPr>
          <a:lstStyle/>
          <a:p>
            <a:pPr marL="90170">
              <a:lnSpc>
                <a:spcPct val="107000"/>
              </a:lnSpc>
              <a:spcAft>
                <a:spcPts val="800"/>
              </a:spcAft>
            </a:pPr>
            <a:r>
              <a:rPr lang="fr-BE"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Sous Android, on peut télécharger plusieurs applications et notamment :</a:t>
            </a:r>
          </a:p>
          <a:p>
            <a:pPr marL="342900" lvl="0" indent="-342900">
              <a:lnSpc>
                <a:spcPct val="107000"/>
              </a:lnSpc>
              <a:buFont typeface="Wingdings" panose="05000000000000000000" pitchFamily="2" charset="2"/>
              <a:buChar char=""/>
            </a:pPr>
            <a:r>
              <a:rPr lang="fr-BE"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ECoS</a:t>
            </a:r>
            <a:r>
              <a:rPr lang="fr-BE"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Controller.</a:t>
            </a:r>
          </a:p>
          <a:p>
            <a:pPr marL="342900" lvl="0" indent="-342900">
              <a:lnSpc>
                <a:spcPct val="107000"/>
              </a:lnSpc>
              <a:spcAft>
                <a:spcPts val="800"/>
              </a:spcAft>
              <a:buFont typeface="Wingdings" panose="05000000000000000000" pitchFamily="2" charset="2"/>
              <a:buChar char=""/>
            </a:pPr>
            <a:r>
              <a:rPr lang="fr-BE"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ECoS</a:t>
            </a:r>
            <a:r>
              <a:rPr lang="fr-BE"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Cab</a:t>
            </a:r>
          </a:p>
          <a:p>
            <a:pPr marL="90170">
              <a:lnSpc>
                <a:spcPct val="107000"/>
              </a:lnSpc>
              <a:spcAft>
                <a:spcPts val="800"/>
              </a:spcAft>
            </a:pPr>
            <a:r>
              <a:rPr lang="fr-BE"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Si votre Station Centrale est connectée sur votre réseau wifi domestique, l’application détectera cette dernière et vous pourrez faire circuler vos locomotives sur votre réseau de la même manière qu’avec le PC</a:t>
            </a:r>
          </a:p>
        </p:txBody>
      </p:sp>
    </p:spTree>
    <p:extLst>
      <p:ext uri="{BB962C8B-B14F-4D97-AF65-F5344CB8AC3E}">
        <p14:creationId xmlns:p14="http://schemas.microsoft.com/office/powerpoint/2010/main" val="302890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4897966" y="565200"/>
            <a:ext cx="248151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Interface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descr="Une image contenant texte, Appareils électroniques, capture d’écran, logiciel&#10;&#10;Description générée automatiquement">
            <a:extLst>
              <a:ext uri="{FF2B5EF4-FFF2-40B4-BE49-F238E27FC236}">
                <a16:creationId xmlns:a16="http://schemas.microsoft.com/office/drawing/2014/main" id="{811E3EAF-7E51-286B-76D0-D797EEC633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46" y="1401816"/>
            <a:ext cx="5398677" cy="5188495"/>
          </a:xfrm>
          <a:prstGeom prst="rect">
            <a:avLst/>
          </a:prstGeom>
          <a:noFill/>
          <a:ln>
            <a:noFill/>
          </a:ln>
        </p:spPr>
      </p:pic>
      <p:sp>
        <p:nvSpPr>
          <p:cNvPr id="6" name="ZoneTexte 5">
            <a:extLst>
              <a:ext uri="{FF2B5EF4-FFF2-40B4-BE49-F238E27FC236}">
                <a16:creationId xmlns:a16="http://schemas.microsoft.com/office/drawing/2014/main" id="{EC7D9161-1CAA-5D1C-7A04-4134E4A02DAA}"/>
              </a:ext>
            </a:extLst>
          </p:cNvPr>
          <p:cNvSpPr txBox="1"/>
          <p:nvPr/>
        </p:nvSpPr>
        <p:spPr>
          <a:xfrm>
            <a:off x="5922979" y="1401816"/>
            <a:ext cx="5945367" cy="2031325"/>
          </a:xfrm>
          <a:prstGeom prst="rect">
            <a:avLst/>
          </a:prstGeom>
          <a:solidFill>
            <a:schemeClr val="accent2">
              <a:lumMod val="50000"/>
            </a:schemeClr>
          </a:solidFill>
        </p:spPr>
        <p:txBody>
          <a:bodyPr wrap="square">
            <a:spAutoFit/>
          </a:bodyPr>
          <a:lstStyle/>
          <a:p>
            <a:r>
              <a:rPr lang="fr-BE" sz="1800" dirty="0">
                <a:solidFill>
                  <a:srgbClr val="FFFF00"/>
                </a:solidFill>
                <a:effectLst/>
                <a:latin typeface="Times New Roman" panose="02020603050405020304" pitchFamily="18" charset="0"/>
                <a:ea typeface="Calibri" panose="020F0502020204030204" pitchFamily="34" charset="0"/>
              </a:rPr>
              <a:t>Sur la page Info, vous pouvez afficher les informations concernant la configuration actuelle,</a:t>
            </a:r>
          </a:p>
          <a:p>
            <a:r>
              <a:rPr lang="fr-BE" dirty="0">
                <a:solidFill>
                  <a:srgbClr val="FFFF00"/>
                </a:solidFill>
                <a:latin typeface="Times New Roman" panose="02020603050405020304" pitchFamily="18" charset="0"/>
                <a:ea typeface="Calibri" panose="020F0502020204030204" pitchFamily="34" charset="0"/>
              </a:rPr>
              <a:t>Le Soft installé n’est peut-être pas la dernière version existante,</a:t>
            </a:r>
          </a:p>
          <a:p>
            <a:r>
              <a:rPr lang="fr-BE" dirty="0">
                <a:solidFill>
                  <a:srgbClr val="FFFF00"/>
                </a:solidFill>
                <a:latin typeface="Times New Roman" panose="02020603050405020304" pitchFamily="18" charset="0"/>
                <a:ea typeface="Calibri" panose="020F0502020204030204" pitchFamily="34" charset="0"/>
              </a:rPr>
              <a:t>Pour vérifier, il suffit d’accéder au site de ESU :</a:t>
            </a:r>
          </a:p>
          <a:p>
            <a:r>
              <a:rPr lang="fr-BE" dirty="0">
                <a:solidFill>
                  <a:srgbClr val="00B0F0"/>
                </a:solidFill>
                <a:hlinkClick r:id="rId4">
                  <a:extLst>
                    <a:ext uri="{A12FA001-AC4F-418D-AE19-62706E023703}">
                      <ahyp:hlinkClr xmlns:ahyp="http://schemas.microsoft.com/office/drawing/2018/hyperlinkcolor" val="tx"/>
                    </a:ext>
                  </a:extLst>
                </a:hlinkClick>
              </a:rPr>
              <a:t>https://www.esu.eu</a:t>
            </a:r>
            <a:r>
              <a:rPr lang="fr-BE" dirty="0">
                <a:solidFill>
                  <a:srgbClr val="00B0F0"/>
                </a:solidFill>
                <a:latin typeface="Times New Roman" panose="02020603050405020304" pitchFamily="18" charset="0"/>
                <a:ea typeface="Calibri" panose="020F0502020204030204" pitchFamily="34" charset="0"/>
              </a:rPr>
              <a:t> </a:t>
            </a:r>
            <a:r>
              <a:rPr lang="fr-BE" dirty="0">
                <a:solidFill>
                  <a:srgbClr val="FFFF00"/>
                </a:solidFill>
                <a:latin typeface="Times New Roman" panose="02020603050405020304" pitchFamily="18" charset="0"/>
                <a:ea typeface="Calibri" panose="020F0502020204030204" pitchFamily="34" charset="0"/>
              </a:rPr>
              <a:t>et à votre espace </a:t>
            </a:r>
            <a:r>
              <a:rPr lang="fr-BE" dirty="0" err="1">
                <a:solidFill>
                  <a:srgbClr val="FFFF00"/>
                </a:solidFill>
                <a:latin typeface="Times New Roman" panose="02020603050405020304" pitchFamily="18" charset="0"/>
                <a:ea typeface="Calibri" panose="020F0502020204030204" pitchFamily="34" charset="0"/>
              </a:rPr>
              <a:t>myesu</a:t>
            </a:r>
            <a:r>
              <a:rPr lang="fr-BE" dirty="0">
                <a:solidFill>
                  <a:srgbClr val="FFFF00"/>
                </a:solidFill>
                <a:latin typeface="Times New Roman" panose="02020603050405020304" pitchFamily="18" charset="0"/>
                <a:ea typeface="Calibri" panose="020F0502020204030204" pitchFamily="34" charset="0"/>
              </a:rPr>
              <a:t> en entrant votre identifiant et mot de passe.</a:t>
            </a:r>
          </a:p>
        </p:txBody>
      </p:sp>
    </p:spTree>
    <p:extLst>
      <p:ext uri="{BB962C8B-B14F-4D97-AF65-F5344CB8AC3E}">
        <p14:creationId xmlns:p14="http://schemas.microsoft.com/office/powerpoint/2010/main" val="1460937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5292824" y="565200"/>
            <a:ext cx="1660776"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Site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6" name="Image 5" descr="Une image contenant texte, capture d’écran, logiciel, Logiciel multimédia&#10;&#10;Description générée automatiquement">
            <a:extLst>
              <a:ext uri="{FF2B5EF4-FFF2-40B4-BE49-F238E27FC236}">
                <a16:creationId xmlns:a16="http://schemas.microsoft.com/office/drawing/2014/main" id="{653CA5F0-7C3E-F99E-9E65-F9C82DED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609" y="1404261"/>
            <a:ext cx="9227127" cy="5186050"/>
          </a:xfrm>
          <a:prstGeom prst="rect">
            <a:avLst/>
          </a:prstGeom>
        </p:spPr>
      </p:pic>
    </p:spTree>
    <p:extLst>
      <p:ext uri="{BB962C8B-B14F-4D97-AF65-F5344CB8AC3E}">
        <p14:creationId xmlns:p14="http://schemas.microsoft.com/office/powerpoint/2010/main" val="1964352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5292824" y="565200"/>
            <a:ext cx="1660776"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Site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7" name="Image 6" descr="Une image contenant texte, Appareils électroniques, capture d’écran, logiciel&#10;&#10;Description générée automatiquement">
            <a:extLst>
              <a:ext uri="{FF2B5EF4-FFF2-40B4-BE49-F238E27FC236}">
                <a16:creationId xmlns:a16="http://schemas.microsoft.com/office/drawing/2014/main" id="{6BD77C43-A78F-473A-DF02-8A46A6C74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474" y="1425383"/>
            <a:ext cx="9492697" cy="5343670"/>
          </a:xfrm>
          <a:prstGeom prst="rect">
            <a:avLst/>
          </a:prstGeom>
        </p:spPr>
      </p:pic>
    </p:spTree>
    <p:extLst>
      <p:ext uri="{BB962C8B-B14F-4D97-AF65-F5344CB8AC3E}">
        <p14:creationId xmlns:p14="http://schemas.microsoft.com/office/powerpoint/2010/main" val="274862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5292824" y="565200"/>
            <a:ext cx="1660776"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Site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6" name="Image 5" descr="Une image contenant texte, capture d’écran, logiciel, Logiciel multimédia&#10;&#10;Description générée automatiquement">
            <a:extLst>
              <a:ext uri="{FF2B5EF4-FFF2-40B4-BE49-F238E27FC236}">
                <a16:creationId xmlns:a16="http://schemas.microsoft.com/office/drawing/2014/main" id="{FB11746F-B39C-55B8-11FB-8D07E8458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949" y="1262140"/>
            <a:ext cx="9777563" cy="5512663"/>
          </a:xfrm>
          <a:prstGeom prst="rect">
            <a:avLst/>
          </a:prstGeom>
        </p:spPr>
      </p:pic>
    </p:spTree>
    <p:extLst>
      <p:ext uri="{BB962C8B-B14F-4D97-AF65-F5344CB8AC3E}">
        <p14:creationId xmlns:p14="http://schemas.microsoft.com/office/powerpoint/2010/main" val="1470312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4897966" y="565200"/>
            <a:ext cx="248151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Interface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EC7D9161-1CAA-5D1C-7A04-4134E4A02DAA}"/>
              </a:ext>
            </a:extLst>
          </p:cNvPr>
          <p:cNvSpPr txBox="1"/>
          <p:nvPr/>
        </p:nvSpPr>
        <p:spPr>
          <a:xfrm>
            <a:off x="6660573" y="1547289"/>
            <a:ext cx="5145428" cy="1200329"/>
          </a:xfrm>
          <a:prstGeom prst="rect">
            <a:avLst/>
          </a:prstGeom>
          <a:solidFill>
            <a:schemeClr val="accent2">
              <a:lumMod val="50000"/>
            </a:schemeClr>
          </a:solidFill>
        </p:spPr>
        <p:txBody>
          <a:bodyPr wrap="square">
            <a:spAutoFit/>
          </a:bodyPr>
          <a:lstStyle/>
          <a:p>
            <a:r>
              <a:rPr lang="fr-BE" sz="1800" dirty="0">
                <a:solidFill>
                  <a:srgbClr val="FFFF00"/>
                </a:solidFill>
                <a:effectLst/>
                <a:latin typeface="Times New Roman" panose="02020603050405020304" pitchFamily="18" charset="0"/>
                <a:ea typeface="Calibri" panose="020F0502020204030204" pitchFamily="34" charset="0"/>
              </a:rPr>
              <a:t>Une fois le ,zip sauvé sur votre disque dur et décompressé, vous pouvez aller chercher le fichier ,</a:t>
            </a:r>
            <a:r>
              <a:rPr lang="fr-BE" sz="1800" dirty="0" err="1">
                <a:solidFill>
                  <a:srgbClr val="FFFF00"/>
                </a:solidFill>
                <a:effectLst/>
                <a:latin typeface="Times New Roman" panose="02020603050405020304" pitchFamily="18" charset="0"/>
                <a:ea typeface="Calibri" panose="020F0502020204030204" pitchFamily="34" charset="0"/>
              </a:rPr>
              <a:t>bci</a:t>
            </a:r>
            <a:r>
              <a:rPr lang="fr-BE" sz="1800" dirty="0">
                <a:solidFill>
                  <a:srgbClr val="FFFF00"/>
                </a:solidFill>
                <a:effectLst/>
                <a:latin typeface="Times New Roman" panose="02020603050405020304" pitchFamily="18" charset="0"/>
                <a:ea typeface="Calibri" panose="020F0502020204030204" pitchFamily="34" charset="0"/>
              </a:rPr>
              <a:t>,</a:t>
            </a:r>
          </a:p>
          <a:p>
            <a:r>
              <a:rPr lang="fr-BE" dirty="0">
                <a:solidFill>
                  <a:srgbClr val="FFFF00"/>
                </a:solidFill>
                <a:latin typeface="Times New Roman" panose="02020603050405020304" pitchFamily="18" charset="0"/>
                <a:ea typeface="Calibri" panose="020F0502020204030204" pitchFamily="34" charset="0"/>
              </a:rPr>
              <a:t>Appuyez sur le bouton « </a:t>
            </a:r>
            <a:r>
              <a:rPr lang="fr-BE" dirty="0" err="1">
                <a:solidFill>
                  <a:srgbClr val="FFFF00"/>
                </a:solidFill>
                <a:latin typeface="Times New Roman" panose="02020603050405020304" pitchFamily="18" charset="0"/>
                <a:ea typeface="Calibri" panose="020F0502020204030204" pitchFamily="34" charset="0"/>
              </a:rPr>
              <a:t>Senden</a:t>
            </a:r>
            <a:r>
              <a:rPr lang="fr-BE" dirty="0">
                <a:solidFill>
                  <a:srgbClr val="FFFF00"/>
                </a:solidFill>
                <a:latin typeface="Times New Roman" panose="02020603050405020304" pitchFamily="18" charset="0"/>
                <a:ea typeface="Calibri" panose="020F0502020204030204" pitchFamily="34" charset="0"/>
              </a:rPr>
              <a:t> »</a:t>
            </a:r>
          </a:p>
        </p:txBody>
      </p:sp>
      <p:pic>
        <p:nvPicPr>
          <p:cNvPr id="8" name="Image 7" descr="Une image contenant texte, Appareils électroniques, logiciel, capture d’écran&#10;&#10;Description générée automatiquement">
            <a:extLst>
              <a:ext uri="{FF2B5EF4-FFF2-40B4-BE49-F238E27FC236}">
                <a16:creationId xmlns:a16="http://schemas.microsoft.com/office/drawing/2014/main" id="{83D08576-D447-21C0-0F7F-84623B2F33B1}"/>
              </a:ext>
            </a:extLst>
          </p:cNvPr>
          <p:cNvPicPr>
            <a:picLocks noChangeAspect="1"/>
          </p:cNvPicPr>
          <p:nvPr/>
        </p:nvPicPr>
        <p:blipFill>
          <a:blip r:embed="rId3">
            <a:extLst>
              <a:ext uri="{28A0092B-C50C-407E-A947-70E740481C1C}">
                <a14:useLocalDpi xmlns:a14="http://schemas.microsoft.com/office/drawing/2010/main" val="0"/>
              </a:ext>
            </a:extLst>
          </a:blip>
          <a:srcRect t="9930" r="47074" b="5073"/>
          <a:stretch/>
        </p:blipFill>
        <p:spPr>
          <a:xfrm>
            <a:off x="654627" y="1444336"/>
            <a:ext cx="5611593" cy="5060374"/>
          </a:xfrm>
          <a:prstGeom prst="rect">
            <a:avLst/>
          </a:prstGeom>
        </p:spPr>
      </p:pic>
    </p:spTree>
    <p:extLst>
      <p:ext uri="{BB962C8B-B14F-4D97-AF65-F5344CB8AC3E}">
        <p14:creationId xmlns:p14="http://schemas.microsoft.com/office/powerpoint/2010/main" val="143336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2" name="ZoneTexte 1">
            <a:extLst>
              <a:ext uri="{FF2B5EF4-FFF2-40B4-BE49-F238E27FC236}">
                <a16:creationId xmlns:a16="http://schemas.microsoft.com/office/drawing/2014/main" id="{D63DA166-491C-0497-4103-A45F362CF78A}"/>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15BDE7B7-1DB5-0E08-B1F0-87DD838C0BD8}"/>
              </a:ext>
            </a:extLst>
          </p:cNvPr>
          <p:cNvSpPr txBox="1"/>
          <p:nvPr/>
        </p:nvSpPr>
        <p:spPr>
          <a:xfrm>
            <a:off x="4458877" y="565595"/>
            <a:ext cx="3284874" cy="584775"/>
          </a:xfrm>
          <a:prstGeom prst="rect">
            <a:avLst/>
          </a:prstGeom>
          <a:noFill/>
          <a:ln w="44450">
            <a:solidFill>
              <a:srgbClr val="99FFCC"/>
            </a:solidFill>
          </a:ln>
        </p:spPr>
        <p:txBody>
          <a:bodyPr wrap="none" rtlCol="0">
            <a:spAutoFit/>
          </a:bodyPr>
          <a:lstStyle/>
          <a:p>
            <a:r>
              <a:rPr lang="fr-BE" sz="3200" dirty="0">
                <a:solidFill>
                  <a:srgbClr val="0070C0"/>
                </a:solidFill>
                <a:latin typeface="Times New Roman" panose="02020603050405020304" pitchFamily="18" charset="0"/>
                <a:cs typeface="Times New Roman" panose="02020603050405020304" pitchFamily="18" charset="0"/>
              </a:rPr>
              <a:t>INTRODU</a:t>
            </a:r>
            <a:r>
              <a:rPr lang="fr-BE" sz="3200" dirty="0">
                <a:solidFill>
                  <a:srgbClr val="FFFF00"/>
                </a:solidFill>
                <a:latin typeface="Times New Roman" panose="02020603050405020304" pitchFamily="18" charset="0"/>
                <a:cs typeface="Times New Roman" panose="02020603050405020304" pitchFamily="18" charset="0"/>
              </a:rPr>
              <a:t>CTIO</a:t>
            </a:r>
            <a:r>
              <a:rPr lang="fr-BE" sz="3200" dirty="0">
                <a:solidFill>
                  <a:srgbClr val="0070C0"/>
                </a:solidFill>
                <a:latin typeface="Times New Roman" panose="02020603050405020304" pitchFamily="18" charset="0"/>
                <a:cs typeface="Times New Roman" panose="02020603050405020304" pitchFamily="18" charset="0"/>
              </a:rPr>
              <a:t>N</a:t>
            </a:r>
          </a:p>
        </p:txBody>
      </p:sp>
      <p:pic>
        <p:nvPicPr>
          <p:cNvPr id="4" name="Image 3" descr="Une image contenant texte, capture d’écran, diagramme, Plan&#10;&#10;Description générée automatiquement">
            <a:extLst>
              <a:ext uri="{FF2B5EF4-FFF2-40B4-BE49-F238E27FC236}">
                <a16:creationId xmlns:a16="http://schemas.microsoft.com/office/drawing/2014/main" id="{A771B81A-E5AA-331D-3C81-39922016F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158" y="1159401"/>
            <a:ext cx="9349486" cy="5590191"/>
          </a:xfrm>
          <a:prstGeom prst="rect">
            <a:avLst/>
          </a:prstGeom>
        </p:spPr>
      </p:pic>
    </p:spTree>
    <p:extLst>
      <p:ext uri="{BB962C8B-B14F-4D97-AF65-F5344CB8AC3E}">
        <p14:creationId xmlns:p14="http://schemas.microsoft.com/office/powerpoint/2010/main" val="51466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2381009" y="677365"/>
            <a:ext cx="248151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Interface Web</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7" name="Image 6" descr="Une image contenant texte, capture d’écran, logiciel, Logiciel multimédia&#10;&#10;Description générée automatiquement">
            <a:extLst>
              <a:ext uri="{FF2B5EF4-FFF2-40B4-BE49-F238E27FC236}">
                <a16:creationId xmlns:a16="http://schemas.microsoft.com/office/drawing/2014/main" id="{3DC5948C-BEFC-1907-2BF6-77F7FB523CBC}"/>
              </a:ext>
            </a:extLst>
          </p:cNvPr>
          <p:cNvPicPr>
            <a:picLocks noChangeAspect="1"/>
          </p:cNvPicPr>
          <p:nvPr/>
        </p:nvPicPr>
        <p:blipFill>
          <a:blip r:embed="rId3">
            <a:extLst>
              <a:ext uri="{28A0092B-C50C-407E-A947-70E740481C1C}">
                <a14:useLocalDpi xmlns:a14="http://schemas.microsoft.com/office/drawing/2010/main" val="0"/>
              </a:ext>
            </a:extLst>
          </a:blip>
          <a:srcRect t="9591" r="46374" b="5023"/>
          <a:stretch/>
        </p:blipFill>
        <p:spPr>
          <a:xfrm>
            <a:off x="187036" y="1396512"/>
            <a:ext cx="5669973" cy="5087415"/>
          </a:xfrm>
          <a:prstGeom prst="rect">
            <a:avLst/>
          </a:prstGeom>
        </p:spPr>
      </p:pic>
      <p:pic>
        <p:nvPicPr>
          <p:cNvPr id="9" name="Image 8" descr="Une image contenant texte, capture d’écran, multimédia, distributeur de billets&#10;&#10;Description générée automatiquement">
            <a:extLst>
              <a:ext uri="{FF2B5EF4-FFF2-40B4-BE49-F238E27FC236}">
                <a16:creationId xmlns:a16="http://schemas.microsoft.com/office/drawing/2014/main" id="{4E2E9628-9446-6A49-C049-7A8C584B9004}"/>
              </a:ext>
            </a:extLst>
          </p:cNvPr>
          <p:cNvPicPr>
            <a:picLocks noChangeAspect="1"/>
          </p:cNvPicPr>
          <p:nvPr/>
        </p:nvPicPr>
        <p:blipFill>
          <a:blip r:embed="rId4">
            <a:extLst>
              <a:ext uri="{28A0092B-C50C-407E-A947-70E740481C1C}">
                <a14:useLocalDpi xmlns:a14="http://schemas.microsoft.com/office/drawing/2010/main" val="0"/>
              </a:ext>
            </a:extLst>
          </a:blip>
          <a:srcRect l="10660" t="12833" r="3688" b="14066"/>
          <a:stretch/>
        </p:blipFill>
        <p:spPr>
          <a:xfrm>
            <a:off x="6482902" y="2292057"/>
            <a:ext cx="5522062" cy="3533707"/>
          </a:xfrm>
          <a:prstGeom prst="rect">
            <a:avLst/>
          </a:prstGeom>
        </p:spPr>
      </p:pic>
      <p:sp>
        <p:nvSpPr>
          <p:cNvPr id="4" name="ZoneTexte 3">
            <a:extLst>
              <a:ext uri="{FF2B5EF4-FFF2-40B4-BE49-F238E27FC236}">
                <a16:creationId xmlns:a16="http://schemas.microsoft.com/office/drawing/2014/main" id="{E218ECE4-739D-582C-F823-3F9CE3ED2D07}"/>
              </a:ext>
            </a:extLst>
          </p:cNvPr>
          <p:cNvSpPr txBox="1"/>
          <p:nvPr/>
        </p:nvSpPr>
        <p:spPr>
          <a:xfrm>
            <a:off x="9376882" y="1707282"/>
            <a:ext cx="2247731" cy="584775"/>
          </a:xfrm>
          <a:prstGeom prst="rect">
            <a:avLst/>
          </a:prstGeom>
          <a:noFill/>
          <a:ln w="44450">
            <a:solidFill>
              <a:srgbClr val="99FFCC"/>
            </a:solidFill>
          </a:ln>
        </p:spPr>
        <p:txBody>
          <a:bodyPr wrap="none" rtlCol="0">
            <a:spAutoFit/>
          </a:bodyPr>
          <a:lstStyle/>
          <a:p>
            <a:r>
              <a:rPr lang="fr-BE" sz="3200" dirty="0">
                <a:solidFill>
                  <a:srgbClr val="FFFF00"/>
                </a:solidFill>
                <a:effectLst/>
                <a:latin typeface="Times New Roman" panose="02020603050405020304" pitchFamily="18" charset="0"/>
                <a:ea typeface="Calibri" panose="020F0502020204030204" pitchFamily="34" charset="0"/>
              </a:rPr>
              <a:t>Ecran tactile</a:t>
            </a:r>
            <a:endParaRPr lang="fr-BE" sz="3200" dirty="0">
              <a:solidFill>
                <a:srgbClr val="FFFF00"/>
              </a:solidFill>
              <a:latin typeface="Times New Roman" panose="02020603050405020304" pitchFamily="18" charset="0"/>
              <a:cs typeface="Times New Roman" panose="02020603050405020304" pitchFamily="18" charset="0"/>
            </a:endParaRPr>
          </a:p>
        </p:txBody>
      </p:sp>
      <p:sp>
        <p:nvSpPr>
          <p:cNvPr id="6" name="Flèche : droite 5">
            <a:extLst>
              <a:ext uri="{FF2B5EF4-FFF2-40B4-BE49-F238E27FC236}">
                <a16:creationId xmlns:a16="http://schemas.microsoft.com/office/drawing/2014/main" id="{57253320-D7FF-3C0E-531A-FB7EFA2B4B81}"/>
              </a:ext>
            </a:extLst>
          </p:cNvPr>
          <p:cNvSpPr/>
          <p:nvPr/>
        </p:nvSpPr>
        <p:spPr>
          <a:xfrm>
            <a:off x="5828909" y="3677920"/>
            <a:ext cx="797791" cy="58477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827308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F5950BF6-EAD3-8F33-FE74-1F9D86568785}"/>
              </a:ext>
            </a:extLst>
          </p:cNvPr>
          <p:cNvSpPr txBox="1"/>
          <p:nvPr/>
        </p:nvSpPr>
        <p:spPr>
          <a:xfrm>
            <a:off x="4897966" y="565200"/>
            <a:ext cx="2481513"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Interface </a:t>
            </a:r>
            <a:r>
              <a:rPr lang="fr-BE" sz="3200" dirty="0">
                <a:solidFill>
                  <a:srgbClr val="FFFF00"/>
                </a:solidFill>
                <a:effectLst/>
                <a:latin typeface="Times New Roman" panose="02020603050405020304" pitchFamily="18" charset="0"/>
                <a:ea typeface="Calibri" panose="020F0502020204030204" pitchFamily="34" charset="0"/>
              </a:rPr>
              <a:t>Web</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10" name="Image 9" descr="Une image contenant texte, capture d’écran, logiciel, Logiciel multimédia&#10;&#10;Description générée automatiquement">
            <a:extLst>
              <a:ext uri="{FF2B5EF4-FFF2-40B4-BE49-F238E27FC236}">
                <a16:creationId xmlns:a16="http://schemas.microsoft.com/office/drawing/2014/main" id="{05E57A32-2191-3189-597A-0E5C409585DE}"/>
              </a:ext>
            </a:extLst>
          </p:cNvPr>
          <p:cNvPicPr>
            <a:picLocks noChangeAspect="1"/>
          </p:cNvPicPr>
          <p:nvPr/>
        </p:nvPicPr>
        <p:blipFill>
          <a:blip r:embed="rId3">
            <a:extLst>
              <a:ext uri="{28A0092B-C50C-407E-A947-70E740481C1C}">
                <a14:useLocalDpi xmlns:a14="http://schemas.microsoft.com/office/drawing/2010/main" val="0"/>
              </a:ext>
            </a:extLst>
          </a:blip>
          <a:srcRect t="9894" r="46917"/>
          <a:stretch/>
        </p:blipFill>
        <p:spPr>
          <a:xfrm>
            <a:off x="309399" y="1502896"/>
            <a:ext cx="5332472" cy="5087415"/>
          </a:xfrm>
          <a:prstGeom prst="rect">
            <a:avLst/>
          </a:prstGeom>
        </p:spPr>
      </p:pic>
      <p:pic>
        <p:nvPicPr>
          <p:cNvPr id="4" name="Image 3" descr="Une image contenant texte, logiciel, capture d’écran, Logiciel multimédia&#10;&#10;Description générée automatiquement">
            <a:extLst>
              <a:ext uri="{FF2B5EF4-FFF2-40B4-BE49-F238E27FC236}">
                <a16:creationId xmlns:a16="http://schemas.microsoft.com/office/drawing/2014/main" id="{958D5FE4-54DD-72CB-C218-FFFDE1328F4F}"/>
              </a:ext>
            </a:extLst>
          </p:cNvPr>
          <p:cNvPicPr>
            <a:picLocks noChangeAspect="1"/>
          </p:cNvPicPr>
          <p:nvPr/>
        </p:nvPicPr>
        <p:blipFill>
          <a:blip r:embed="rId4">
            <a:extLst>
              <a:ext uri="{28A0092B-C50C-407E-A947-70E740481C1C}">
                <a14:useLocalDpi xmlns:a14="http://schemas.microsoft.com/office/drawing/2010/main" val="0"/>
              </a:ext>
            </a:extLst>
          </a:blip>
          <a:srcRect t="9759" r="46956" b="4880"/>
          <a:stretch/>
        </p:blipFill>
        <p:spPr>
          <a:xfrm>
            <a:off x="6430041" y="1502896"/>
            <a:ext cx="5542002" cy="5020451"/>
          </a:xfrm>
          <a:prstGeom prst="rect">
            <a:avLst/>
          </a:prstGeom>
        </p:spPr>
      </p:pic>
      <p:sp>
        <p:nvSpPr>
          <p:cNvPr id="6" name="Flèche : droite 5">
            <a:extLst>
              <a:ext uri="{FF2B5EF4-FFF2-40B4-BE49-F238E27FC236}">
                <a16:creationId xmlns:a16="http://schemas.microsoft.com/office/drawing/2014/main" id="{DE0E9ED7-15C6-CBB7-9A41-A66D7A1CC01A}"/>
              </a:ext>
            </a:extLst>
          </p:cNvPr>
          <p:cNvSpPr/>
          <p:nvPr/>
        </p:nvSpPr>
        <p:spPr>
          <a:xfrm>
            <a:off x="5637061" y="3720733"/>
            <a:ext cx="797791" cy="58477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007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pic>
        <p:nvPicPr>
          <p:cNvPr id="7" name="Image 6" descr="Une image contenant texte, capture d’écran, logiciel, affichage&#10;&#10;Description générée automatiquement">
            <a:extLst>
              <a:ext uri="{FF2B5EF4-FFF2-40B4-BE49-F238E27FC236}">
                <a16:creationId xmlns:a16="http://schemas.microsoft.com/office/drawing/2014/main" id="{2A6FF0A7-C4C6-038F-4800-FA67ED878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208" y="1591676"/>
            <a:ext cx="7605419" cy="4541914"/>
          </a:xfrm>
          <a:prstGeom prst="rect">
            <a:avLst/>
          </a:prstGeom>
        </p:spPr>
      </p:pic>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9" name="Image 8">
            <a:extLst>
              <a:ext uri="{FF2B5EF4-FFF2-40B4-BE49-F238E27FC236}">
                <a16:creationId xmlns:a16="http://schemas.microsoft.com/office/drawing/2014/main" id="{49143C1B-4859-0E38-EF20-094DF89F9884}"/>
              </a:ext>
            </a:extLst>
          </p:cNvPr>
          <p:cNvPicPr>
            <a:picLocks noChangeAspect="1"/>
          </p:cNvPicPr>
          <p:nvPr/>
        </p:nvPicPr>
        <p:blipFill>
          <a:blip r:embed="rId4"/>
          <a:stretch>
            <a:fillRect/>
          </a:stretch>
        </p:blipFill>
        <p:spPr>
          <a:xfrm>
            <a:off x="846047" y="1591676"/>
            <a:ext cx="1249307" cy="617435"/>
          </a:xfrm>
          <a:prstGeom prst="rect">
            <a:avLst/>
          </a:prstGeom>
        </p:spPr>
      </p:pic>
    </p:spTree>
    <p:extLst>
      <p:ext uri="{BB962C8B-B14F-4D97-AF65-F5344CB8AC3E}">
        <p14:creationId xmlns:p14="http://schemas.microsoft.com/office/powerpoint/2010/main" val="80131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8FF7C34-1227-BCFA-5862-B3F612BEB651}"/>
              </a:ext>
            </a:extLst>
          </p:cNvPr>
          <p:cNvPicPr>
            <a:picLocks noChangeAspect="1"/>
          </p:cNvPicPr>
          <p:nvPr/>
        </p:nvPicPr>
        <p:blipFill>
          <a:blip r:embed="rId3"/>
          <a:stretch>
            <a:fillRect/>
          </a:stretch>
        </p:blipFill>
        <p:spPr>
          <a:xfrm>
            <a:off x="846000" y="1591200"/>
            <a:ext cx="1298303" cy="617435"/>
          </a:xfrm>
          <a:prstGeom prst="rect">
            <a:avLst/>
          </a:prstGeom>
        </p:spPr>
      </p:pic>
      <p:pic>
        <p:nvPicPr>
          <p:cNvPr id="6" name="Image 5" descr="Une image contenant capture d’écran, texte, logiciel, Rectangle&#10;&#10;Description générée automatiquement">
            <a:extLst>
              <a:ext uri="{FF2B5EF4-FFF2-40B4-BE49-F238E27FC236}">
                <a16:creationId xmlns:a16="http://schemas.microsoft.com/office/drawing/2014/main" id="{496A4A83-911B-A193-3F1A-94ACFCF52843}"/>
              </a:ext>
            </a:extLst>
          </p:cNvPr>
          <p:cNvPicPr>
            <a:picLocks noChangeAspect="1"/>
          </p:cNvPicPr>
          <p:nvPr/>
        </p:nvPicPr>
        <p:blipFill>
          <a:blip r:embed="rId4">
            <a:extLst>
              <a:ext uri="{28A0092B-C50C-407E-A947-70E740481C1C}">
                <a14:useLocalDpi xmlns:a14="http://schemas.microsoft.com/office/drawing/2010/main" val="0"/>
              </a:ext>
            </a:extLst>
          </a:blip>
          <a:srcRect l="833"/>
          <a:stretch/>
        </p:blipFill>
        <p:spPr>
          <a:xfrm>
            <a:off x="2337955" y="1547360"/>
            <a:ext cx="7579806" cy="4511431"/>
          </a:xfrm>
          <a:prstGeom prst="rect">
            <a:avLst/>
          </a:prstGeom>
        </p:spPr>
      </p:pic>
    </p:spTree>
    <p:extLst>
      <p:ext uri="{BB962C8B-B14F-4D97-AF65-F5344CB8AC3E}">
        <p14:creationId xmlns:p14="http://schemas.microsoft.com/office/powerpoint/2010/main" val="3814575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782D4A4-6259-BF36-C18F-6E8D2D325E04}"/>
              </a:ext>
            </a:extLst>
          </p:cNvPr>
          <p:cNvPicPr>
            <a:picLocks noChangeAspect="1"/>
          </p:cNvPicPr>
          <p:nvPr/>
        </p:nvPicPr>
        <p:blipFill>
          <a:blip r:embed="rId3"/>
          <a:stretch>
            <a:fillRect/>
          </a:stretch>
        </p:blipFill>
        <p:spPr>
          <a:xfrm>
            <a:off x="846047" y="1591200"/>
            <a:ext cx="1298303" cy="641650"/>
          </a:xfrm>
          <a:prstGeom prst="rect">
            <a:avLst/>
          </a:prstGeom>
        </p:spPr>
      </p:pic>
      <p:pic>
        <p:nvPicPr>
          <p:cNvPr id="6" name="Image 5" descr="Une image contenant texte, capture d’écran, Police, nombre&#10;&#10;Description générée automatiquement">
            <a:extLst>
              <a:ext uri="{FF2B5EF4-FFF2-40B4-BE49-F238E27FC236}">
                <a16:creationId xmlns:a16="http://schemas.microsoft.com/office/drawing/2014/main" id="{30D10919-FB93-4638-84B3-2BD0B345D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618" y="1601046"/>
            <a:ext cx="7658764" cy="4549534"/>
          </a:xfrm>
          <a:prstGeom prst="rect">
            <a:avLst/>
          </a:prstGeom>
        </p:spPr>
      </p:pic>
    </p:spTree>
    <p:extLst>
      <p:ext uri="{BB962C8B-B14F-4D97-AF65-F5344CB8AC3E}">
        <p14:creationId xmlns:p14="http://schemas.microsoft.com/office/powerpoint/2010/main" val="2691799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782D4A4-6259-BF36-C18F-6E8D2D325E04}"/>
              </a:ext>
            </a:extLst>
          </p:cNvPr>
          <p:cNvPicPr>
            <a:picLocks noChangeAspect="1"/>
          </p:cNvPicPr>
          <p:nvPr/>
        </p:nvPicPr>
        <p:blipFill>
          <a:blip r:embed="rId3"/>
          <a:stretch>
            <a:fillRect/>
          </a:stretch>
        </p:blipFill>
        <p:spPr>
          <a:xfrm>
            <a:off x="846047" y="1591200"/>
            <a:ext cx="1298303" cy="641650"/>
          </a:xfrm>
          <a:prstGeom prst="rect">
            <a:avLst/>
          </a:prstGeom>
        </p:spPr>
      </p:pic>
      <p:pic>
        <p:nvPicPr>
          <p:cNvPr id="7" name="Image 6" descr="Une image contenant texte, capture d’écran, logiciel, affichage&#10;&#10;Description générée automatiquement">
            <a:extLst>
              <a:ext uri="{FF2B5EF4-FFF2-40B4-BE49-F238E27FC236}">
                <a16:creationId xmlns:a16="http://schemas.microsoft.com/office/drawing/2014/main" id="{74B45F09-8A3B-4CBB-AB76-042C464CB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8083" y="1424399"/>
            <a:ext cx="7597798" cy="4549534"/>
          </a:xfrm>
          <a:prstGeom prst="rect">
            <a:avLst/>
          </a:prstGeom>
        </p:spPr>
      </p:pic>
      <p:pic>
        <p:nvPicPr>
          <p:cNvPr id="10" name="Image 9">
            <a:extLst>
              <a:ext uri="{FF2B5EF4-FFF2-40B4-BE49-F238E27FC236}">
                <a16:creationId xmlns:a16="http://schemas.microsoft.com/office/drawing/2014/main" id="{E1014B70-B086-7092-16E6-3B30A7269216}"/>
              </a:ext>
            </a:extLst>
          </p:cNvPr>
          <p:cNvPicPr>
            <a:picLocks noChangeAspect="1"/>
          </p:cNvPicPr>
          <p:nvPr/>
        </p:nvPicPr>
        <p:blipFill>
          <a:blip r:embed="rId5"/>
          <a:stretch>
            <a:fillRect/>
          </a:stretch>
        </p:blipFill>
        <p:spPr>
          <a:xfrm>
            <a:off x="1805691" y="385157"/>
            <a:ext cx="643061" cy="556550"/>
          </a:xfrm>
          <a:prstGeom prst="rect">
            <a:avLst/>
          </a:prstGeom>
        </p:spPr>
      </p:pic>
      <p:sp>
        <p:nvSpPr>
          <p:cNvPr id="13" name="ZoneTexte 12">
            <a:extLst>
              <a:ext uri="{FF2B5EF4-FFF2-40B4-BE49-F238E27FC236}">
                <a16:creationId xmlns:a16="http://schemas.microsoft.com/office/drawing/2014/main" id="{0DBA4B5B-01D0-DCC9-9731-B86B41E92D16}"/>
              </a:ext>
            </a:extLst>
          </p:cNvPr>
          <p:cNvSpPr txBox="1"/>
          <p:nvPr/>
        </p:nvSpPr>
        <p:spPr>
          <a:xfrm>
            <a:off x="2448751" y="459411"/>
            <a:ext cx="1552459"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221F1F"/>
                </a:solidFill>
                <a:latin typeface="Times New Roman" panose="02020603050405020304" pitchFamily="18" charset="0"/>
              </a:rPr>
              <a:t>configuration</a:t>
            </a:r>
            <a:endParaRPr lang="fr-BE" sz="20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ZoneTexte 15">
            <a:extLst>
              <a:ext uri="{FF2B5EF4-FFF2-40B4-BE49-F238E27FC236}">
                <a16:creationId xmlns:a16="http://schemas.microsoft.com/office/drawing/2014/main" id="{1B0F8814-FDD5-1301-96CB-8D41BF46BEF4}"/>
              </a:ext>
            </a:extLst>
          </p:cNvPr>
          <p:cNvSpPr txBox="1"/>
          <p:nvPr/>
        </p:nvSpPr>
        <p:spPr>
          <a:xfrm>
            <a:off x="718968" y="2266071"/>
            <a:ext cx="3115277" cy="707886"/>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Nouvel accessoire électromagnétique </a:t>
            </a:r>
          </a:p>
        </p:txBody>
      </p:sp>
      <p:pic>
        <p:nvPicPr>
          <p:cNvPr id="18" name="Image 17">
            <a:extLst>
              <a:ext uri="{FF2B5EF4-FFF2-40B4-BE49-F238E27FC236}">
                <a16:creationId xmlns:a16="http://schemas.microsoft.com/office/drawing/2014/main" id="{B84B5E3E-66E7-7E74-E696-D1B3EB01E30C}"/>
              </a:ext>
            </a:extLst>
          </p:cNvPr>
          <p:cNvPicPr>
            <a:picLocks noChangeAspect="1"/>
          </p:cNvPicPr>
          <p:nvPr/>
        </p:nvPicPr>
        <p:blipFill>
          <a:blip r:embed="rId6"/>
          <a:stretch>
            <a:fillRect/>
          </a:stretch>
        </p:blipFill>
        <p:spPr>
          <a:xfrm>
            <a:off x="32175" y="2266071"/>
            <a:ext cx="643944" cy="557719"/>
          </a:xfrm>
          <a:prstGeom prst="rect">
            <a:avLst/>
          </a:prstGeom>
        </p:spPr>
      </p:pic>
      <p:sp>
        <p:nvSpPr>
          <p:cNvPr id="19" name="ZoneTexte 18">
            <a:extLst>
              <a:ext uri="{FF2B5EF4-FFF2-40B4-BE49-F238E27FC236}">
                <a16:creationId xmlns:a16="http://schemas.microsoft.com/office/drawing/2014/main" id="{78A5018E-E789-5D8E-413A-82E9ADCC6D7F}"/>
              </a:ext>
            </a:extLst>
          </p:cNvPr>
          <p:cNvSpPr txBox="1"/>
          <p:nvPr/>
        </p:nvSpPr>
        <p:spPr>
          <a:xfrm>
            <a:off x="718967" y="3067621"/>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Nouvel itinéraire </a:t>
            </a:r>
          </a:p>
        </p:txBody>
      </p:sp>
      <p:sp>
        <p:nvSpPr>
          <p:cNvPr id="20" name="ZoneTexte 19">
            <a:extLst>
              <a:ext uri="{FF2B5EF4-FFF2-40B4-BE49-F238E27FC236}">
                <a16:creationId xmlns:a16="http://schemas.microsoft.com/office/drawing/2014/main" id="{89082F56-F4B3-BEC4-6D14-9ABD97D58095}"/>
              </a:ext>
            </a:extLst>
          </p:cNvPr>
          <p:cNvSpPr txBox="1"/>
          <p:nvPr/>
        </p:nvSpPr>
        <p:spPr>
          <a:xfrm>
            <a:off x="721450" y="3751716"/>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Nouveau pont tournant </a:t>
            </a:r>
          </a:p>
        </p:txBody>
      </p:sp>
      <p:pic>
        <p:nvPicPr>
          <p:cNvPr id="22" name="Image 21" descr="Une image contenant Panneau de signalisation, symbole, signe, jaune&#10;&#10;Description générée automatiquement">
            <a:extLst>
              <a:ext uri="{FF2B5EF4-FFF2-40B4-BE49-F238E27FC236}">
                <a16:creationId xmlns:a16="http://schemas.microsoft.com/office/drawing/2014/main" id="{7957C372-C538-B701-3D75-328706DCA1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90" y="2949763"/>
            <a:ext cx="601095" cy="601095"/>
          </a:xfrm>
          <a:prstGeom prst="rect">
            <a:avLst/>
          </a:prstGeom>
        </p:spPr>
      </p:pic>
      <p:pic>
        <p:nvPicPr>
          <p:cNvPr id="24" name="Image 23" descr="Une image contenant Panneau de signalisation, symbole, jaune, signe&#10;&#10;Description générée automatiquement">
            <a:extLst>
              <a:ext uri="{FF2B5EF4-FFF2-40B4-BE49-F238E27FC236}">
                <a16:creationId xmlns:a16="http://schemas.microsoft.com/office/drawing/2014/main" id="{17CB9A66-EE0A-D06C-2AF1-863C6E1BE7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6" y="3646134"/>
            <a:ext cx="552491" cy="563116"/>
          </a:xfrm>
          <a:prstGeom prst="rect">
            <a:avLst/>
          </a:prstGeom>
        </p:spPr>
      </p:pic>
      <p:sp>
        <p:nvSpPr>
          <p:cNvPr id="25" name="ZoneTexte 24">
            <a:extLst>
              <a:ext uri="{FF2B5EF4-FFF2-40B4-BE49-F238E27FC236}">
                <a16:creationId xmlns:a16="http://schemas.microsoft.com/office/drawing/2014/main" id="{11EFB708-B0A1-EAC6-BAC1-C8A5D9C18FF1}"/>
              </a:ext>
            </a:extLst>
          </p:cNvPr>
          <p:cNvSpPr txBox="1"/>
          <p:nvPr/>
        </p:nvSpPr>
        <p:spPr>
          <a:xfrm>
            <a:off x="739462" y="4441048"/>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Select Article et lier</a:t>
            </a:r>
          </a:p>
        </p:txBody>
      </p:sp>
      <p:pic>
        <p:nvPicPr>
          <p:cNvPr id="27" name="Image 26" descr="Une image contenant symbole, jaune, Rectangle, ligne&#10;&#10;Description générée automatiquement">
            <a:extLst>
              <a:ext uri="{FF2B5EF4-FFF2-40B4-BE49-F238E27FC236}">
                <a16:creationId xmlns:a16="http://schemas.microsoft.com/office/drawing/2014/main" id="{E2C97307-277C-378D-05C8-B5E7969F33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81" y="4338389"/>
            <a:ext cx="584365" cy="563116"/>
          </a:xfrm>
          <a:prstGeom prst="rect">
            <a:avLst/>
          </a:prstGeom>
        </p:spPr>
      </p:pic>
      <p:pic>
        <p:nvPicPr>
          <p:cNvPr id="29" name="Image 28" descr="Une image contenant symbole, jaune, logo&#10;&#10;Description générée automatiquement">
            <a:extLst>
              <a:ext uri="{FF2B5EF4-FFF2-40B4-BE49-F238E27FC236}">
                <a16:creationId xmlns:a16="http://schemas.microsoft.com/office/drawing/2014/main" id="{62E7A334-B79B-BE75-C62C-8A5588B4F1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58" y="4962775"/>
            <a:ext cx="618322" cy="563115"/>
          </a:xfrm>
          <a:prstGeom prst="rect">
            <a:avLst/>
          </a:prstGeom>
        </p:spPr>
      </p:pic>
      <p:sp>
        <p:nvSpPr>
          <p:cNvPr id="30" name="ZoneTexte 29">
            <a:extLst>
              <a:ext uri="{FF2B5EF4-FFF2-40B4-BE49-F238E27FC236}">
                <a16:creationId xmlns:a16="http://schemas.microsoft.com/office/drawing/2014/main" id="{B202F70A-3AFC-46E9-B4CC-C08E27E5FB33}"/>
              </a:ext>
            </a:extLst>
          </p:cNvPr>
          <p:cNvSpPr txBox="1"/>
          <p:nvPr/>
        </p:nvSpPr>
        <p:spPr>
          <a:xfrm>
            <a:off x="771134" y="5026240"/>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Effacer lien</a:t>
            </a:r>
          </a:p>
        </p:txBody>
      </p:sp>
      <p:pic>
        <p:nvPicPr>
          <p:cNvPr id="32" name="Image 31" descr="Une image contenant symbole, jaune, logo, signe&#10;&#10;Description générée automatiquement">
            <a:extLst>
              <a:ext uri="{FF2B5EF4-FFF2-40B4-BE49-F238E27FC236}">
                <a16:creationId xmlns:a16="http://schemas.microsoft.com/office/drawing/2014/main" id="{35B7FE5F-7095-587C-92F9-2E0D62E583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81" y="5587159"/>
            <a:ext cx="573945" cy="563115"/>
          </a:xfrm>
          <a:prstGeom prst="rect">
            <a:avLst/>
          </a:prstGeom>
        </p:spPr>
      </p:pic>
      <p:sp>
        <p:nvSpPr>
          <p:cNvPr id="33" name="ZoneTexte 32">
            <a:extLst>
              <a:ext uri="{FF2B5EF4-FFF2-40B4-BE49-F238E27FC236}">
                <a16:creationId xmlns:a16="http://schemas.microsoft.com/office/drawing/2014/main" id="{E8648FC5-C7AE-FA3D-2B66-550E95782D0F}"/>
              </a:ext>
            </a:extLst>
          </p:cNvPr>
          <p:cNvSpPr txBox="1"/>
          <p:nvPr/>
        </p:nvSpPr>
        <p:spPr>
          <a:xfrm>
            <a:off x="745935" y="5628773"/>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Effacer lien et effacer Art</a:t>
            </a:r>
          </a:p>
        </p:txBody>
      </p:sp>
      <p:pic>
        <p:nvPicPr>
          <p:cNvPr id="35" name="Image 34" descr="Une image contenant jaune, symbole, signe&#10;&#10;Description générée automatiquement">
            <a:extLst>
              <a:ext uri="{FF2B5EF4-FFF2-40B4-BE49-F238E27FC236}">
                <a16:creationId xmlns:a16="http://schemas.microsoft.com/office/drawing/2014/main" id="{FADE074A-0844-6306-3B8D-53C1EE8239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508" y="6168223"/>
            <a:ext cx="526619" cy="516682"/>
          </a:xfrm>
          <a:prstGeom prst="rect">
            <a:avLst/>
          </a:prstGeom>
        </p:spPr>
      </p:pic>
      <p:sp>
        <p:nvSpPr>
          <p:cNvPr id="36" name="ZoneTexte 35">
            <a:extLst>
              <a:ext uri="{FF2B5EF4-FFF2-40B4-BE49-F238E27FC236}">
                <a16:creationId xmlns:a16="http://schemas.microsoft.com/office/drawing/2014/main" id="{C0025B66-668C-BC6B-02EA-C9931FAF71E6}"/>
              </a:ext>
            </a:extLst>
          </p:cNvPr>
          <p:cNvSpPr txBox="1"/>
          <p:nvPr/>
        </p:nvSpPr>
        <p:spPr>
          <a:xfrm>
            <a:off x="739462" y="6261645"/>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Editer Art</a:t>
            </a:r>
          </a:p>
        </p:txBody>
      </p:sp>
      <p:pic>
        <p:nvPicPr>
          <p:cNvPr id="38" name="Image 37" descr="Une image contenant symbole, jaune, logo, Police&#10;&#10;Description générée automatiquement">
            <a:extLst>
              <a:ext uri="{FF2B5EF4-FFF2-40B4-BE49-F238E27FC236}">
                <a16:creationId xmlns:a16="http://schemas.microsoft.com/office/drawing/2014/main" id="{93EC137B-B75B-FBF6-9AF5-A17C647AE31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1209" y="6151180"/>
            <a:ext cx="615323" cy="561346"/>
          </a:xfrm>
          <a:prstGeom prst="rect">
            <a:avLst/>
          </a:prstGeom>
        </p:spPr>
      </p:pic>
      <p:sp>
        <p:nvSpPr>
          <p:cNvPr id="39" name="ZoneTexte 38">
            <a:extLst>
              <a:ext uri="{FF2B5EF4-FFF2-40B4-BE49-F238E27FC236}">
                <a16:creationId xmlns:a16="http://schemas.microsoft.com/office/drawing/2014/main" id="{958FB4FC-D677-6600-A47E-4AA438496876}"/>
              </a:ext>
            </a:extLst>
          </p:cNvPr>
          <p:cNvSpPr txBox="1"/>
          <p:nvPr/>
        </p:nvSpPr>
        <p:spPr>
          <a:xfrm>
            <a:off x="4763002" y="6261645"/>
            <a:ext cx="311527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Tourner Art, sens horlogique</a:t>
            </a:r>
          </a:p>
        </p:txBody>
      </p:sp>
    </p:spTree>
    <p:extLst>
      <p:ext uri="{BB962C8B-B14F-4D97-AF65-F5344CB8AC3E}">
        <p14:creationId xmlns:p14="http://schemas.microsoft.com/office/powerpoint/2010/main" val="1890419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782D4A4-6259-BF36-C18F-6E8D2D325E04}"/>
              </a:ext>
            </a:extLst>
          </p:cNvPr>
          <p:cNvPicPr>
            <a:picLocks noChangeAspect="1"/>
          </p:cNvPicPr>
          <p:nvPr/>
        </p:nvPicPr>
        <p:blipFill>
          <a:blip r:embed="rId3"/>
          <a:stretch>
            <a:fillRect/>
          </a:stretch>
        </p:blipFill>
        <p:spPr>
          <a:xfrm>
            <a:off x="1833184" y="545030"/>
            <a:ext cx="1298303" cy="641650"/>
          </a:xfrm>
          <a:prstGeom prst="rect">
            <a:avLst/>
          </a:prstGeom>
        </p:spPr>
      </p:pic>
      <p:pic>
        <p:nvPicPr>
          <p:cNvPr id="4" name="Image 3">
            <a:extLst>
              <a:ext uri="{FF2B5EF4-FFF2-40B4-BE49-F238E27FC236}">
                <a16:creationId xmlns:a16="http://schemas.microsoft.com/office/drawing/2014/main" id="{2D8BE77B-0C31-998B-AA1B-9D50F357199C}"/>
              </a:ext>
            </a:extLst>
          </p:cNvPr>
          <p:cNvPicPr>
            <a:picLocks noChangeAspect="1"/>
          </p:cNvPicPr>
          <p:nvPr/>
        </p:nvPicPr>
        <p:blipFill>
          <a:blip r:embed="rId4"/>
          <a:stretch>
            <a:fillRect/>
          </a:stretch>
        </p:blipFill>
        <p:spPr>
          <a:xfrm>
            <a:off x="3222183" y="486054"/>
            <a:ext cx="740851" cy="641650"/>
          </a:xfrm>
          <a:prstGeom prst="rect">
            <a:avLst/>
          </a:prstGeom>
        </p:spPr>
      </p:pic>
      <p:pic>
        <p:nvPicPr>
          <p:cNvPr id="9" name="Image 8" descr="Une image contenant texte, capture d’écran, Parallèle, nombre&#10;&#10;Description générée automatiquement">
            <a:extLst>
              <a:ext uri="{FF2B5EF4-FFF2-40B4-BE49-F238E27FC236}">
                <a16:creationId xmlns:a16="http://schemas.microsoft.com/office/drawing/2014/main" id="{076D32D2-52B4-C73A-357A-7275B5F18A1A}"/>
              </a:ext>
            </a:extLst>
          </p:cNvPr>
          <p:cNvPicPr>
            <a:picLocks noChangeAspect="1"/>
          </p:cNvPicPr>
          <p:nvPr/>
        </p:nvPicPr>
        <p:blipFill>
          <a:blip r:embed="rId5">
            <a:extLst>
              <a:ext uri="{28A0092B-C50C-407E-A947-70E740481C1C}">
                <a14:useLocalDpi xmlns:a14="http://schemas.microsoft.com/office/drawing/2010/main" val="0"/>
              </a:ext>
            </a:extLst>
          </a:blip>
          <a:srcRect r="51143"/>
          <a:stretch/>
        </p:blipFill>
        <p:spPr>
          <a:xfrm>
            <a:off x="148894" y="1546504"/>
            <a:ext cx="3726916" cy="4534293"/>
          </a:xfrm>
          <a:prstGeom prst="rect">
            <a:avLst/>
          </a:prstGeom>
        </p:spPr>
      </p:pic>
      <p:sp>
        <p:nvSpPr>
          <p:cNvPr id="10" name="Flèche : droite 9">
            <a:extLst>
              <a:ext uri="{FF2B5EF4-FFF2-40B4-BE49-F238E27FC236}">
                <a16:creationId xmlns:a16="http://schemas.microsoft.com/office/drawing/2014/main" id="{7401CCA1-38EE-A7F7-B5C6-2BD945B8D82C}"/>
              </a:ext>
            </a:extLst>
          </p:cNvPr>
          <p:cNvSpPr/>
          <p:nvPr/>
        </p:nvSpPr>
        <p:spPr>
          <a:xfrm rot="13281586">
            <a:off x="1628611" y="3691819"/>
            <a:ext cx="978408" cy="484632"/>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descr="Une image contenant texte, capture d’écran, logiciel, affichage&#10;&#10;Description générée automatiquement">
            <a:extLst>
              <a:ext uri="{FF2B5EF4-FFF2-40B4-BE49-F238E27FC236}">
                <a16:creationId xmlns:a16="http://schemas.microsoft.com/office/drawing/2014/main" id="{960D0A30-C854-61EB-64F5-461AF1DEB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0081" y="1546504"/>
            <a:ext cx="7112221" cy="4283170"/>
          </a:xfrm>
          <a:prstGeom prst="rect">
            <a:avLst/>
          </a:prstGeom>
        </p:spPr>
      </p:pic>
      <p:sp>
        <p:nvSpPr>
          <p:cNvPr id="15" name="Flèche : droite 14">
            <a:extLst>
              <a:ext uri="{FF2B5EF4-FFF2-40B4-BE49-F238E27FC236}">
                <a16:creationId xmlns:a16="http://schemas.microsoft.com/office/drawing/2014/main" id="{8E1B1582-8676-4CA5-F35A-560C17A80458}"/>
              </a:ext>
            </a:extLst>
          </p:cNvPr>
          <p:cNvSpPr/>
          <p:nvPr/>
        </p:nvSpPr>
        <p:spPr>
          <a:xfrm>
            <a:off x="4001951" y="3449503"/>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60103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logiciel, affichage&#10;&#10;Description générée automatiquement">
            <a:extLst>
              <a:ext uri="{FF2B5EF4-FFF2-40B4-BE49-F238E27FC236}">
                <a16:creationId xmlns:a16="http://schemas.microsoft.com/office/drawing/2014/main" id="{0C1FFB92-2881-C7B5-3702-AD4FB417FDD8}"/>
              </a:ext>
            </a:extLst>
          </p:cNvPr>
          <p:cNvPicPr>
            <a:picLocks noChangeAspect="1"/>
          </p:cNvPicPr>
          <p:nvPr/>
        </p:nvPicPr>
        <p:blipFill>
          <a:blip r:embed="rId2">
            <a:extLst>
              <a:ext uri="{28A0092B-C50C-407E-A947-70E740481C1C}">
                <a14:useLocalDpi xmlns:a14="http://schemas.microsoft.com/office/drawing/2010/main" val="0"/>
              </a:ext>
            </a:extLst>
          </a:blip>
          <a:srcRect r="40057"/>
          <a:stretch/>
        </p:blipFill>
        <p:spPr>
          <a:xfrm>
            <a:off x="226243" y="1452054"/>
            <a:ext cx="3968685" cy="3987212"/>
          </a:xfrm>
          <a:prstGeom prst="rect">
            <a:avLst/>
          </a:prstGeom>
        </p:spPr>
      </p:pic>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782D4A4-6259-BF36-C18F-6E8D2D325E04}"/>
              </a:ext>
            </a:extLst>
          </p:cNvPr>
          <p:cNvPicPr>
            <a:picLocks noChangeAspect="1"/>
          </p:cNvPicPr>
          <p:nvPr/>
        </p:nvPicPr>
        <p:blipFill>
          <a:blip r:embed="rId4"/>
          <a:stretch>
            <a:fillRect/>
          </a:stretch>
        </p:blipFill>
        <p:spPr>
          <a:xfrm>
            <a:off x="1833184" y="545030"/>
            <a:ext cx="1298303" cy="641650"/>
          </a:xfrm>
          <a:prstGeom prst="rect">
            <a:avLst/>
          </a:prstGeom>
        </p:spPr>
      </p:pic>
      <p:pic>
        <p:nvPicPr>
          <p:cNvPr id="4" name="Image 3">
            <a:extLst>
              <a:ext uri="{FF2B5EF4-FFF2-40B4-BE49-F238E27FC236}">
                <a16:creationId xmlns:a16="http://schemas.microsoft.com/office/drawing/2014/main" id="{2D8BE77B-0C31-998B-AA1B-9D50F357199C}"/>
              </a:ext>
            </a:extLst>
          </p:cNvPr>
          <p:cNvPicPr>
            <a:picLocks noChangeAspect="1"/>
          </p:cNvPicPr>
          <p:nvPr/>
        </p:nvPicPr>
        <p:blipFill>
          <a:blip r:embed="rId5"/>
          <a:stretch>
            <a:fillRect/>
          </a:stretch>
        </p:blipFill>
        <p:spPr>
          <a:xfrm>
            <a:off x="3222183" y="486054"/>
            <a:ext cx="740851" cy="641650"/>
          </a:xfrm>
          <a:prstGeom prst="rect">
            <a:avLst/>
          </a:prstGeom>
        </p:spPr>
      </p:pic>
      <p:sp>
        <p:nvSpPr>
          <p:cNvPr id="10" name="Flèche : droite 9">
            <a:extLst>
              <a:ext uri="{FF2B5EF4-FFF2-40B4-BE49-F238E27FC236}">
                <a16:creationId xmlns:a16="http://schemas.microsoft.com/office/drawing/2014/main" id="{7401CCA1-38EE-A7F7-B5C6-2BD945B8D82C}"/>
              </a:ext>
            </a:extLst>
          </p:cNvPr>
          <p:cNvSpPr/>
          <p:nvPr/>
        </p:nvSpPr>
        <p:spPr>
          <a:xfrm rot="11906068">
            <a:off x="4030749" y="2467746"/>
            <a:ext cx="605500" cy="309935"/>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descr="Une image contenant Appareils électroniques, texte, clavier, Matériel de bureau&#10;&#10;Description générée automatiquement">
            <a:extLst>
              <a:ext uri="{FF2B5EF4-FFF2-40B4-BE49-F238E27FC236}">
                <a16:creationId xmlns:a16="http://schemas.microsoft.com/office/drawing/2014/main" id="{5D26126B-5A0A-FC3F-13DB-F6CFAEE162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681" y="1452054"/>
            <a:ext cx="4325464" cy="2573542"/>
          </a:xfrm>
          <a:prstGeom prst="rect">
            <a:avLst/>
          </a:prstGeom>
        </p:spPr>
      </p:pic>
      <p:sp>
        <p:nvSpPr>
          <p:cNvPr id="15" name="Flèche : droite 14">
            <a:extLst>
              <a:ext uri="{FF2B5EF4-FFF2-40B4-BE49-F238E27FC236}">
                <a16:creationId xmlns:a16="http://schemas.microsoft.com/office/drawing/2014/main" id="{8E1B1582-8676-4CA5-F35A-560C17A80458}"/>
              </a:ext>
            </a:extLst>
          </p:cNvPr>
          <p:cNvSpPr/>
          <p:nvPr/>
        </p:nvSpPr>
        <p:spPr>
          <a:xfrm rot="21180181">
            <a:off x="4759853" y="2380833"/>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Image 12" descr="Une image contenant texte, capture d’écran, Matériel de bureau, clavier&#10;&#10;Description générée automatiquement">
            <a:extLst>
              <a:ext uri="{FF2B5EF4-FFF2-40B4-BE49-F238E27FC236}">
                <a16:creationId xmlns:a16="http://schemas.microsoft.com/office/drawing/2014/main" id="{E71FD708-CEE5-75DD-482F-4AA4D1D54F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4681" y="4145851"/>
            <a:ext cx="4325464" cy="2583143"/>
          </a:xfrm>
          <a:prstGeom prst="rect">
            <a:avLst/>
          </a:prstGeom>
        </p:spPr>
      </p:pic>
    </p:spTree>
    <p:extLst>
      <p:ext uri="{BB962C8B-B14F-4D97-AF65-F5344CB8AC3E}">
        <p14:creationId xmlns:p14="http://schemas.microsoft.com/office/powerpoint/2010/main" val="1435359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logiciel, affichage&#10;&#10;Description générée automatiquement">
            <a:extLst>
              <a:ext uri="{FF2B5EF4-FFF2-40B4-BE49-F238E27FC236}">
                <a16:creationId xmlns:a16="http://schemas.microsoft.com/office/drawing/2014/main" id="{895D596A-E734-75F2-FED1-3F452AC919ED}"/>
              </a:ext>
            </a:extLst>
          </p:cNvPr>
          <p:cNvPicPr>
            <a:picLocks noChangeAspect="1"/>
          </p:cNvPicPr>
          <p:nvPr/>
        </p:nvPicPr>
        <p:blipFill>
          <a:blip r:embed="rId2">
            <a:extLst>
              <a:ext uri="{28A0092B-C50C-407E-A947-70E740481C1C}">
                <a14:useLocalDpi xmlns:a14="http://schemas.microsoft.com/office/drawing/2010/main" val="0"/>
              </a:ext>
            </a:extLst>
          </a:blip>
          <a:srcRect l="684" r="1"/>
          <a:stretch/>
        </p:blipFill>
        <p:spPr>
          <a:xfrm>
            <a:off x="178793" y="1399172"/>
            <a:ext cx="7568482" cy="4541914"/>
          </a:xfrm>
          <a:prstGeom prst="rect">
            <a:avLst/>
          </a:prstGeom>
        </p:spPr>
      </p:pic>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2782D4A4-6259-BF36-C18F-6E8D2D325E04}"/>
              </a:ext>
            </a:extLst>
          </p:cNvPr>
          <p:cNvPicPr>
            <a:picLocks noChangeAspect="1"/>
          </p:cNvPicPr>
          <p:nvPr/>
        </p:nvPicPr>
        <p:blipFill>
          <a:blip r:embed="rId4"/>
          <a:stretch>
            <a:fillRect/>
          </a:stretch>
        </p:blipFill>
        <p:spPr>
          <a:xfrm>
            <a:off x="1833184" y="545030"/>
            <a:ext cx="1298303" cy="641650"/>
          </a:xfrm>
          <a:prstGeom prst="rect">
            <a:avLst/>
          </a:prstGeom>
        </p:spPr>
      </p:pic>
      <p:pic>
        <p:nvPicPr>
          <p:cNvPr id="4" name="Image 3">
            <a:extLst>
              <a:ext uri="{FF2B5EF4-FFF2-40B4-BE49-F238E27FC236}">
                <a16:creationId xmlns:a16="http://schemas.microsoft.com/office/drawing/2014/main" id="{2D8BE77B-0C31-998B-AA1B-9D50F357199C}"/>
              </a:ext>
            </a:extLst>
          </p:cNvPr>
          <p:cNvPicPr>
            <a:picLocks noChangeAspect="1"/>
          </p:cNvPicPr>
          <p:nvPr/>
        </p:nvPicPr>
        <p:blipFill>
          <a:blip r:embed="rId5"/>
          <a:stretch>
            <a:fillRect/>
          </a:stretch>
        </p:blipFill>
        <p:spPr>
          <a:xfrm>
            <a:off x="3222183" y="486054"/>
            <a:ext cx="740851" cy="641650"/>
          </a:xfrm>
          <a:prstGeom prst="rect">
            <a:avLst/>
          </a:prstGeom>
        </p:spPr>
      </p:pic>
      <p:sp>
        <p:nvSpPr>
          <p:cNvPr id="10" name="Flèche : droite 9">
            <a:extLst>
              <a:ext uri="{FF2B5EF4-FFF2-40B4-BE49-F238E27FC236}">
                <a16:creationId xmlns:a16="http://schemas.microsoft.com/office/drawing/2014/main" id="{7401CCA1-38EE-A7F7-B5C6-2BD945B8D82C}"/>
              </a:ext>
            </a:extLst>
          </p:cNvPr>
          <p:cNvSpPr/>
          <p:nvPr/>
        </p:nvSpPr>
        <p:spPr>
          <a:xfrm rot="11906068">
            <a:off x="4066274" y="4399844"/>
            <a:ext cx="926194" cy="450560"/>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lèche : droite 14">
            <a:extLst>
              <a:ext uri="{FF2B5EF4-FFF2-40B4-BE49-F238E27FC236}">
                <a16:creationId xmlns:a16="http://schemas.microsoft.com/office/drawing/2014/main" id="{8E1B1582-8676-4CA5-F35A-560C17A80458}"/>
              </a:ext>
            </a:extLst>
          </p:cNvPr>
          <p:cNvSpPr/>
          <p:nvPr/>
        </p:nvSpPr>
        <p:spPr>
          <a:xfrm rot="21180181">
            <a:off x="5591338" y="4477133"/>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descr="Une image contenant texte, capture d’écran, logiciel&#10;&#10;Description générée automatiquement">
            <a:extLst>
              <a:ext uri="{FF2B5EF4-FFF2-40B4-BE49-F238E27FC236}">
                <a16:creationId xmlns:a16="http://schemas.microsoft.com/office/drawing/2014/main" id="{30FF2363-DB2F-669C-20D8-8DD85D34C498}"/>
              </a:ext>
            </a:extLst>
          </p:cNvPr>
          <p:cNvPicPr>
            <a:picLocks noChangeAspect="1"/>
          </p:cNvPicPr>
          <p:nvPr/>
        </p:nvPicPr>
        <p:blipFill>
          <a:blip r:embed="rId6">
            <a:extLst>
              <a:ext uri="{28A0092B-C50C-407E-A947-70E740481C1C}">
                <a14:useLocalDpi xmlns:a14="http://schemas.microsoft.com/office/drawing/2010/main" val="0"/>
              </a:ext>
            </a:extLst>
          </a:blip>
          <a:srcRect l="25234" t="7501" r="23956" b="8889"/>
          <a:stretch/>
        </p:blipFill>
        <p:spPr>
          <a:xfrm>
            <a:off x="6595621" y="2667786"/>
            <a:ext cx="2783949" cy="2732066"/>
          </a:xfrm>
          <a:prstGeom prst="rect">
            <a:avLst/>
          </a:prstGeom>
        </p:spPr>
      </p:pic>
      <p:sp>
        <p:nvSpPr>
          <p:cNvPr id="16" name="Ellipse 15">
            <a:extLst>
              <a:ext uri="{FF2B5EF4-FFF2-40B4-BE49-F238E27FC236}">
                <a16:creationId xmlns:a16="http://schemas.microsoft.com/office/drawing/2014/main" id="{96A2CEFB-DBDC-6C59-3E40-821399745A21}"/>
              </a:ext>
            </a:extLst>
          </p:cNvPr>
          <p:cNvSpPr/>
          <p:nvPr/>
        </p:nvSpPr>
        <p:spPr>
          <a:xfrm>
            <a:off x="5995555" y="5399852"/>
            <a:ext cx="1030158" cy="600210"/>
          </a:xfrm>
          <a:prstGeom prst="ellipse">
            <a:avLst/>
          </a:prstGeom>
          <a:noFill/>
          <a:ln w="666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6226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3"/>
          <a:stretch>
            <a:fillRect/>
          </a:stretch>
        </p:blipFill>
        <p:spPr>
          <a:xfrm>
            <a:off x="1832400" y="543600"/>
            <a:ext cx="1299600" cy="618052"/>
          </a:xfrm>
          <a:prstGeom prst="rect">
            <a:avLst/>
          </a:prstGeom>
        </p:spPr>
      </p:pic>
      <p:pic>
        <p:nvPicPr>
          <p:cNvPr id="7" name="Image 6" descr="Une image contenant capture d’écran, texte, logiciel, Rectangle&#10;&#10;Description générée automatiquement">
            <a:extLst>
              <a:ext uri="{FF2B5EF4-FFF2-40B4-BE49-F238E27FC236}">
                <a16:creationId xmlns:a16="http://schemas.microsoft.com/office/drawing/2014/main" id="{7825FE47-4D42-8749-58A1-4FCF8CC2C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4887" y="1391494"/>
            <a:ext cx="8627890" cy="5092434"/>
          </a:xfrm>
          <a:prstGeom prst="rect">
            <a:avLst/>
          </a:prstGeom>
        </p:spPr>
      </p:pic>
      <p:pic>
        <p:nvPicPr>
          <p:cNvPr id="10" name="Image 9" descr="Une image contenant texte, capture d’écran, logiciel, Logiciel multimédia&#10;&#10;Description générée automatiquement">
            <a:extLst>
              <a:ext uri="{FF2B5EF4-FFF2-40B4-BE49-F238E27FC236}">
                <a16:creationId xmlns:a16="http://schemas.microsoft.com/office/drawing/2014/main" id="{87AF0709-98C8-8DC7-6CD3-8137196096F5}"/>
              </a:ext>
            </a:extLst>
          </p:cNvPr>
          <p:cNvPicPr>
            <a:picLocks noChangeAspect="1"/>
          </p:cNvPicPr>
          <p:nvPr/>
        </p:nvPicPr>
        <p:blipFill>
          <a:blip r:embed="rId5">
            <a:extLst>
              <a:ext uri="{28A0092B-C50C-407E-A947-70E740481C1C}">
                <a14:useLocalDpi xmlns:a14="http://schemas.microsoft.com/office/drawing/2010/main" val="0"/>
              </a:ext>
            </a:extLst>
          </a:blip>
          <a:srcRect l="2355" t="35563" r="65672"/>
          <a:stretch/>
        </p:blipFill>
        <p:spPr>
          <a:xfrm>
            <a:off x="595882" y="2701637"/>
            <a:ext cx="2473036" cy="2921773"/>
          </a:xfrm>
          <a:prstGeom prst="rect">
            <a:avLst/>
          </a:prstGeom>
        </p:spPr>
      </p:pic>
      <p:sp>
        <p:nvSpPr>
          <p:cNvPr id="11" name="Flèche : droite 10">
            <a:extLst>
              <a:ext uri="{FF2B5EF4-FFF2-40B4-BE49-F238E27FC236}">
                <a16:creationId xmlns:a16="http://schemas.microsoft.com/office/drawing/2014/main" id="{C14FFCE1-1D67-12CD-85F1-7D7ACF28EA6A}"/>
              </a:ext>
            </a:extLst>
          </p:cNvPr>
          <p:cNvSpPr/>
          <p:nvPr/>
        </p:nvSpPr>
        <p:spPr>
          <a:xfrm rot="13011760">
            <a:off x="2722698" y="5381094"/>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9596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4458877" y="565595"/>
            <a:ext cx="3284874" cy="584775"/>
          </a:xfrm>
          <a:prstGeom prst="rect">
            <a:avLst/>
          </a:prstGeom>
          <a:noFill/>
          <a:ln w="44450">
            <a:solidFill>
              <a:srgbClr val="99FFCC"/>
            </a:solidFill>
          </a:ln>
        </p:spPr>
        <p:txBody>
          <a:bodyPr wrap="none" rtlCol="0">
            <a:spAutoFit/>
          </a:bodyPr>
          <a:lstStyle/>
          <a:p>
            <a:r>
              <a:rPr lang="fr-BE" sz="3200" dirty="0">
                <a:solidFill>
                  <a:srgbClr val="0070C0"/>
                </a:solidFill>
                <a:latin typeface="Times New Roman" panose="02020603050405020304" pitchFamily="18" charset="0"/>
                <a:cs typeface="Times New Roman" panose="02020603050405020304" pitchFamily="18" charset="0"/>
              </a:rPr>
              <a:t>INTRODU</a:t>
            </a:r>
            <a:r>
              <a:rPr lang="fr-BE" sz="3200" dirty="0">
                <a:solidFill>
                  <a:srgbClr val="FFFF00"/>
                </a:solidFill>
                <a:latin typeface="Times New Roman" panose="02020603050405020304" pitchFamily="18" charset="0"/>
                <a:cs typeface="Times New Roman" panose="02020603050405020304" pitchFamily="18" charset="0"/>
              </a:rPr>
              <a:t>CTIO</a:t>
            </a:r>
            <a:r>
              <a:rPr lang="fr-BE" sz="3200" dirty="0">
                <a:solidFill>
                  <a:srgbClr val="0070C0"/>
                </a:solidFill>
                <a:latin typeface="Times New Roman" panose="02020603050405020304" pitchFamily="18" charset="0"/>
                <a:cs typeface="Times New Roman" panose="02020603050405020304" pitchFamily="18" charset="0"/>
              </a:rPr>
              <a:t>N</a:t>
            </a: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6" name="Image 5">
            <a:extLst>
              <a:ext uri="{FF2B5EF4-FFF2-40B4-BE49-F238E27FC236}">
                <a16:creationId xmlns:a16="http://schemas.microsoft.com/office/drawing/2014/main" id="{FECA29C3-36DB-5A31-E3AB-109ADC25C038}"/>
              </a:ext>
            </a:extLst>
          </p:cNvPr>
          <p:cNvPicPr>
            <a:picLocks noChangeAspect="1"/>
          </p:cNvPicPr>
          <p:nvPr/>
        </p:nvPicPr>
        <p:blipFill>
          <a:blip r:embed="rId3"/>
          <a:stretch>
            <a:fillRect/>
          </a:stretch>
        </p:blipFill>
        <p:spPr>
          <a:xfrm>
            <a:off x="1663544" y="1623781"/>
            <a:ext cx="8937938" cy="4857345"/>
          </a:xfrm>
          <a:prstGeom prst="rect">
            <a:avLst/>
          </a:prstGeom>
          <a:ln w="50800">
            <a:solidFill>
              <a:srgbClr val="FF0000"/>
            </a:solidFill>
          </a:ln>
        </p:spPr>
      </p:pic>
      <p:sp>
        <p:nvSpPr>
          <p:cNvPr id="3" name="ZoneTexte 2">
            <a:extLst>
              <a:ext uri="{FF2B5EF4-FFF2-40B4-BE49-F238E27FC236}">
                <a16:creationId xmlns:a16="http://schemas.microsoft.com/office/drawing/2014/main" id="{DA34F91E-637B-9DC8-16A8-E16977A8995A}"/>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243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logiciel&#10;&#10;Description générée automatiquement">
            <a:extLst>
              <a:ext uri="{FF2B5EF4-FFF2-40B4-BE49-F238E27FC236}">
                <a16:creationId xmlns:a16="http://schemas.microsoft.com/office/drawing/2014/main" id="{1D5EFCD6-47A2-1C44-4B97-6DCFFDE8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531" y="1424624"/>
            <a:ext cx="7635902" cy="4534293"/>
          </a:xfrm>
          <a:prstGeom prst="rect">
            <a:avLst/>
          </a:prstGeom>
        </p:spPr>
      </p:pic>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4"/>
          <a:stretch>
            <a:fillRect/>
          </a:stretch>
        </p:blipFill>
        <p:spPr>
          <a:xfrm>
            <a:off x="1832400" y="543600"/>
            <a:ext cx="1299600" cy="618052"/>
          </a:xfrm>
          <a:prstGeom prst="rect">
            <a:avLst/>
          </a:prstGeom>
        </p:spPr>
      </p:pic>
      <p:pic>
        <p:nvPicPr>
          <p:cNvPr id="7" name="Image 6" descr="Une image contenant jaune, symbole, signe, Panneau de signalisation&#10;&#10;Description générée automatiquement">
            <a:extLst>
              <a:ext uri="{FF2B5EF4-FFF2-40B4-BE49-F238E27FC236}">
                <a16:creationId xmlns:a16="http://schemas.microsoft.com/office/drawing/2014/main" id="{53E2C29E-344A-CAC3-88A2-F75CA8784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9" y="1654780"/>
            <a:ext cx="403895" cy="381033"/>
          </a:xfrm>
          <a:prstGeom prst="rect">
            <a:avLst/>
          </a:prstGeom>
        </p:spPr>
      </p:pic>
      <p:sp>
        <p:nvSpPr>
          <p:cNvPr id="9" name="ZoneTexte 8">
            <a:extLst>
              <a:ext uri="{FF2B5EF4-FFF2-40B4-BE49-F238E27FC236}">
                <a16:creationId xmlns:a16="http://schemas.microsoft.com/office/drawing/2014/main" id="{C8AC4683-6DBF-80AA-3EF7-214173577D15}"/>
              </a:ext>
            </a:extLst>
          </p:cNvPr>
          <p:cNvSpPr txBox="1"/>
          <p:nvPr/>
        </p:nvSpPr>
        <p:spPr>
          <a:xfrm>
            <a:off x="992014" y="1654780"/>
            <a:ext cx="2778707" cy="707886"/>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Ajouter accessoire électromagnétique</a:t>
            </a:r>
          </a:p>
        </p:txBody>
      </p:sp>
      <p:pic>
        <p:nvPicPr>
          <p:cNvPr id="13" name="Image 12" descr="Une image contenant jaune, symbole, Rectangle, Panneau de signalisation&#10;&#10;Description générée automatiquement">
            <a:extLst>
              <a:ext uri="{FF2B5EF4-FFF2-40B4-BE49-F238E27FC236}">
                <a16:creationId xmlns:a16="http://schemas.microsoft.com/office/drawing/2014/main" id="{AEC975FC-E8C7-5842-79C6-DFB5D8C79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14" y="2864871"/>
            <a:ext cx="381033" cy="396274"/>
          </a:xfrm>
          <a:prstGeom prst="rect">
            <a:avLst/>
          </a:prstGeom>
        </p:spPr>
      </p:pic>
      <p:sp>
        <p:nvSpPr>
          <p:cNvPr id="14" name="ZoneTexte 13">
            <a:extLst>
              <a:ext uri="{FF2B5EF4-FFF2-40B4-BE49-F238E27FC236}">
                <a16:creationId xmlns:a16="http://schemas.microsoft.com/office/drawing/2014/main" id="{E748A012-23CE-A43C-299C-65080BDE388E}"/>
              </a:ext>
            </a:extLst>
          </p:cNvPr>
          <p:cNvSpPr txBox="1"/>
          <p:nvPr/>
        </p:nvSpPr>
        <p:spPr>
          <a:xfrm>
            <a:off x="978180" y="2864871"/>
            <a:ext cx="2792542"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Ajouter un élément voie</a:t>
            </a:r>
          </a:p>
        </p:txBody>
      </p:sp>
      <p:pic>
        <p:nvPicPr>
          <p:cNvPr id="10" name="Image 9" descr="Une image contenant symbole, jaune, signe, Panneau de signalisation&#10;&#10;Description générée automatiquement">
            <a:extLst>
              <a:ext uri="{FF2B5EF4-FFF2-40B4-BE49-F238E27FC236}">
                <a16:creationId xmlns:a16="http://schemas.microsoft.com/office/drawing/2014/main" id="{19895A56-EFBA-E6A8-51EE-A3FF3B6DD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969" y="2382375"/>
            <a:ext cx="381033" cy="381033"/>
          </a:xfrm>
          <a:prstGeom prst="rect">
            <a:avLst/>
          </a:prstGeom>
        </p:spPr>
      </p:pic>
      <p:sp>
        <p:nvSpPr>
          <p:cNvPr id="20" name="ZoneTexte 19">
            <a:extLst>
              <a:ext uri="{FF2B5EF4-FFF2-40B4-BE49-F238E27FC236}">
                <a16:creationId xmlns:a16="http://schemas.microsoft.com/office/drawing/2014/main" id="{9A789E74-8229-336F-FBE7-946FBFC0F6B0}"/>
              </a:ext>
            </a:extLst>
          </p:cNvPr>
          <p:cNvSpPr txBox="1"/>
          <p:nvPr/>
        </p:nvSpPr>
        <p:spPr>
          <a:xfrm>
            <a:off x="985097" y="2401363"/>
            <a:ext cx="277870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Ajouter Itinéraire</a:t>
            </a:r>
          </a:p>
        </p:txBody>
      </p:sp>
      <p:pic>
        <p:nvPicPr>
          <p:cNvPr id="24" name="Image 23" descr="Une image contenant texte, capture d’écran, logiciel, Police&#10;&#10;Description générée automatiquement">
            <a:extLst>
              <a:ext uri="{FF2B5EF4-FFF2-40B4-BE49-F238E27FC236}">
                <a16:creationId xmlns:a16="http://schemas.microsoft.com/office/drawing/2014/main" id="{2CE34323-3253-EF6B-EF79-8F2185542CB9}"/>
              </a:ext>
            </a:extLst>
          </p:cNvPr>
          <p:cNvPicPr>
            <a:picLocks noChangeAspect="1"/>
          </p:cNvPicPr>
          <p:nvPr/>
        </p:nvPicPr>
        <p:blipFill>
          <a:blip r:embed="rId8">
            <a:extLst>
              <a:ext uri="{28A0092B-C50C-407E-A947-70E740481C1C}">
                <a14:useLocalDpi xmlns:a14="http://schemas.microsoft.com/office/drawing/2010/main" val="0"/>
              </a:ext>
            </a:extLst>
          </a:blip>
          <a:srcRect l="52138" t="60412" r="26217" b="25291"/>
          <a:stretch/>
        </p:blipFill>
        <p:spPr>
          <a:xfrm>
            <a:off x="1005168" y="3328379"/>
            <a:ext cx="2252081" cy="885402"/>
          </a:xfrm>
          <a:prstGeom prst="rect">
            <a:avLst/>
          </a:prstGeom>
        </p:spPr>
      </p:pic>
      <p:pic>
        <p:nvPicPr>
          <p:cNvPr id="26" name="Image 25" descr="Une image contenant symbole, jaune, Panneau de signalisation, signe&#10;&#10;Description générée automatiquement">
            <a:extLst>
              <a:ext uri="{FF2B5EF4-FFF2-40B4-BE49-F238E27FC236}">
                <a16:creationId xmlns:a16="http://schemas.microsoft.com/office/drawing/2014/main" id="{ADDA5933-5D37-6BC4-CB51-6BB61E2D39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872" y="4366139"/>
            <a:ext cx="381033" cy="388654"/>
          </a:xfrm>
          <a:prstGeom prst="rect">
            <a:avLst/>
          </a:prstGeom>
        </p:spPr>
      </p:pic>
      <p:sp>
        <p:nvSpPr>
          <p:cNvPr id="27" name="ZoneTexte 26">
            <a:extLst>
              <a:ext uri="{FF2B5EF4-FFF2-40B4-BE49-F238E27FC236}">
                <a16:creationId xmlns:a16="http://schemas.microsoft.com/office/drawing/2014/main" id="{45CDE5AA-AC31-609E-B74E-995B146FDFFE}"/>
              </a:ext>
            </a:extLst>
          </p:cNvPr>
          <p:cNvSpPr txBox="1"/>
          <p:nvPr/>
        </p:nvSpPr>
        <p:spPr>
          <a:xfrm>
            <a:off x="971262" y="4312530"/>
            <a:ext cx="2792542" cy="707886"/>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Lien vers d’autres pages/écrans</a:t>
            </a:r>
          </a:p>
        </p:txBody>
      </p:sp>
      <p:sp>
        <p:nvSpPr>
          <p:cNvPr id="30" name="ZoneTexte 29">
            <a:extLst>
              <a:ext uri="{FF2B5EF4-FFF2-40B4-BE49-F238E27FC236}">
                <a16:creationId xmlns:a16="http://schemas.microsoft.com/office/drawing/2014/main" id="{0427F5E4-255A-8B69-3851-00471028F707}"/>
              </a:ext>
            </a:extLst>
          </p:cNvPr>
          <p:cNvSpPr txBox="1"/>
          <p:nvPr/>
        </p:nvSpPr>
        <p:spPr>
          <a:xfrm>
            <a:off x="971262" y="5143977"/>
            <a:ext cx="2792542" cy="707886"/>
          </a:xfrm>
          <a:prstGeom prst="rect">
            <a:avLst/>
          </a:prstGeom>
          <a:solidFill>
            <a:schemeClr val="accent1">
              <a:lumMod val="40000"/>
              <a:lumOff val="60000"/>
            </a:schemeClr>
          </a:solidFill>
        </p:spPr>
        <p:txBody>
          <a:bodyPr wrap="square" rtlCol="0">
            <a:spAutoFit/>
          </a:bodyPr>
          <a:lstStyle/>
          <a:p>
            <a:r>
              <a:rPr lang="fr-FR" sz="2000" b="0" i="0" u="none" strike="noStrike" baseline="0" dirty="0">
                <a:solidFill>
                  <a:srgbClr val="000000"/>
                </a:solidFill>
                <a:latin typeface="Times New Roman" panose="02020603050405020304" pitchFamily="18" charset="0"/>
              </a:rPr>
              <a:t>Ajouter un champ d'adresse </a:t>
            </a:r>
            <a:r>
              <a:rPr lang="fr-FR" sz="2000" b="0" i="0" u="none" strike="noStrike" baseline="0" dirty="0" err="1">
                <a:solidFill>
                  <a:srgbClr val="000000"/>
                </a:solidFill>
                <a:latin typeface="Times New Roman" panose="02020603050405020304" pitchFamily="18" charset="0"/>
              </a:rPr>
              <a:t>RailCom</a:t>
            </a:r>
            <a:endParaRPr lang="fr-FR" sz="2000" b="0" i="0" u="none" strike="noStrike" baseline="0" dirty="0">
              <a:solidFill>
                <a:srgbClr val="000000"/>
              </a:solidFill>
              <a:latin typeface="Times New Roman" panose="02020603050405020304" pitchFamily="18" charset="0"/>
            </a:endParaRPr>
          </a:p>
        </p:txBody>
      </p:sp>
      <p:pic>
        <p:nvPicPr>
          <p:cNvPr id="32" name="Image 31" descr="Une image contenant texte, logo, Police, symbole&#10;&#10;Description générée automatiquement">
            <a:extLst>
              <a:ext uri="{FF2B5EF4-FFF2-40B4-BE49-F238E27FC236}">
                <a16:creationId xmlns:a16="http://schemas.microsoft.com/office/drawing/2014/main" id="{10478ED3-1DFD-E3E2-77AA-3CB149B2D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295" y="5225897"/>
            <a:ext cx="396274" cy="381033"/>
          </a:xfrm>
          <a:prstGeom prst="rect">
            <a:avLst/>
          </a:prstGeom>
        </p:spPr>
      </p:pic>
    </p:spTree>
    <p:extLst>
      <p:ext uri="{BB962C8B-B14F-4D97-AF65-F5344CB8AC3E}">
        <p14:creationId xmlns:p14="http://schemas.microsoft.com/office/powerpoint/2010/main" val="3211521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logiciel&#10;&#10;Description générée automatiquement">
            <a:extLst>
              <a:ext uri="{FF2B5EF4-FFF2-40B4-BE49-F238E27FC236}">
                <a16:creationId xmlns:a16="http://schemas.microsoft.com/office/drawing/2014/main" id="{1D5EFCD6-47A2-1C44-4B97-6DCFFDE8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531" y="1424624"/>
            <a:ext cx="7635902" cy="4534293"/>
          </a:xfrm>
          <a:prstGeom prst="rect">
            <a:avLst/>
          </a:prstGeom>
        </p:spPr>
      </p:pic>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4"/>
          <a:stretch>
            <a:fillRect/>
          </a:stretch>
        </p:blipFill>
        <p:spPr>
          <a:xfrm>
            <a:off x="1832400" y="543600"/>
            <a:ext cx="1299600" cy="618052"/>
          </a:xfrm>
          <a:prstGeom prst="rect">
            <a:avLst/>
          </a:prstGeom>
        </p:spPr>
      </p:pic>
      <p:sp>
        <p:nvSpPr>
          <p:cNvPr id="9" name="ZoneTexte 8">
            <a:extLst>
              <a:ext uri="{FF2B5EF4-FFF2-40B4-BE49-F238E27FC236}">
                <a16:creationId xmlns:a16="http://schemas.microsoft.com/office/drawing/2014/main" id="{C8AC4683-6DBF-80AA-3EF7-214173577D15}"/>
              </a:ext>
            </a:extLst>
          </p:cNvPr>
          <p:cNvSpPr txBox="1"/>
          <p:nvPr/>
        </p:nvSpPr>
        <p:spPr>
          <a:xfrm>
            <a:off x="992014" y="1654780"/>
            <a:ext cx="2778707" cy="400110"/>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Effacer un symbole</a:t>
            </a:r>
          </a:p>
        </p:txBody>
      </p:sp>
      <p:sp>
        <p:nvSpPr>
          <p:cNvPr id="14" name="ZoneTexte 13">
            <a:extLst>
              <a:ext uri="{FF2B5EF4-FFF2-40B4-BE49-F238E27FC236}">
                <a16:creationId xmlns:a16="http://schemas.microsoft.com/office/drawing/2014/main" id="{E748A012-23CE-A43C-299C-65080BDE388E}"/>
              </a:ext>
            </a:extLst>
          </p:cNvPr>
          <p:cNvSpPr txBox="1"/>
          <p:nvPr/>
        </p:nvSpPr>
        <p:spPr>
          <a:xfrm>
            <a:off x="978180" y="2544361"/>
            <a:ext cx="2792542" cy="707886"/>
          </a:xfrm>
          <a:prstGeom prst="rect">
            <a:avLst/>
          </a:prstGeom>
          <a:solidFill>
            <a:schemeClr val="accent1">
              <a:lumMod val="40000"/>
              <a:lumOff val="60000"/>
            </a:schemeClr>
          </a:solidFill>
        </p:spPr>
        <p:txBody>
          <a:bodyPr wrap="square" rtlCol="0">
            <a:spAutoFit/>
          </a:bodyPr>
          <a:lstStyle/>
          <a:p>
            <a:r>
              <a:rPr lang="fr-FR" sz="2000" i="0" u="none" strike="noStrike" baseline="0" dirty="0">
                <a:solidFill>
                  <a:srgbClr val="000000"/>
                </a:solidFill>
                <a:latin typeface="Times New Roman" panose="02020603050405020304" pitchFamily="18" charset="0"/>
              </a:rPr>
              <a:t>Changer un aiguillage en vue miroir </a:t>
            </a:r>
            <a:endParaRPr lang="fr-BE" sz="2000" i="0" u="none" strike="noStrike" baseline="0" dirty="0">
              <a:solidFill>
                <a:srgbClr val="000000"/>
              </a:solidFill>
              <a:latin typeface="Times New Roman" panose="02020603050405020304" pitchFamily="18" charset="0"/>
            </a:endParaRPr>
          </a:p>
        </p:txBody>
      </p:sp>
      <p:sp>
        <p:nvSpPr>
          <p:cNvPr id="20" name="ZoneTexte 19">
            <a:extLst>
              <a:ext uri="{FF2B5EF4-FFF2-40B4-BE49-F238E27FC236}">
                <a16:creationId xmlns:a16="http://schemas.microsoft.com/office/drawing/2014/main" id="{9A789E74-8229-336F-FBE7-946FBFC0F6B0}"/>
              </a:ext>
            </a:extLst>
          </p:cNvPr>
          <p:cNvSpPr txBox="1"/>
          <p:nvPr/>
        </p:nvSpPr>
        <p:spPr>
          <a:xfrm>
            <a:off x="985097" y="2090276"/>
            <a:ext cx="2778707" cy="400110"/>
          </a:xfrm>
          <a:prstGeom prst="rect">
            <a:avLst/>
          </a:prstGeom>
          <a:solidFill>
            <a:schemeClr val="accent1">
              <a:lumMod val="40000"/>
              <a:lumOff val="60000"/>
            </a:schemeClr>
          </a:solidFill>
        </p:spPr>
        <p:txBody>
          <a:bodyPr wrap="square" rtlCol="0">
            <a:spAutoFit/>
          </a:bodyPr>
          <a:lstStyle/>
          <a:p>
            <a:r>
              <a:rPr lang="fr-BE" sz="2000" b="0" i="0" u="none" strike="noStrike" baseline="0" dirty="0">
                <a:solidFill>
                  <a:srgbClr val="000000"/>
                </a:solidFill>
                <a:latin typeface="Times New Roman" panose="02020603050405020304" pitchFamily="18" charset="0"/>
              </a:rPr>
              <a:t>Faire pivoter 1 élément</a:t>
            </a:r>
          </a:p>
        </p:txBody>
      </p:sp>
      <p:sp>
        <p:nvSpPr>
          <p:cNvPr id="27" name="ZoneTexte 26">
            <a:extLst>
              <a:ext uri="{FF2B5EF4-FFF2-40B4-BE49-F238E27FC236}">
                <a16:creationId xmlns:a16="http://schemas.microsoft.com/office/drawing/2014/main" id="{45CDE5AA-AC31-609E-B74E-995B146FDFFE}"/>
              </a:ext>
            </a:extLst>
          </p:cNvPr>
          <p:cNvSpPr txBox="1"/>
          <p:nvPr/>
        </p:nvSpPr>
        <p:spPr>
          <a:xfrm>
            <a:off x="971262" y="3313289"/>
            <a:ext cx="2792542" cy="707886"/>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Surbrillance du TCO (S88)</a:t>
            </a:r>
          </a:p>
        </p:txBody>
      </p:sp>
      <p:sp>
        <p:nvSpPr>
          <p:cNvPr id="30" name="ZoneTexte 29">
            <a:extLst>
              <a:ext uri="{FF2B5EF4-FFF2-40B4-BE49-F238E27FC236}">
                <a16:creationId xmlns:a16="http://schemas.microsoft.com/office/drawing/2014/main" id="{0427F5E4-255A-8B69-3851-00471028F707}"/>
              </a:ext>
            </a:extLst>
          </p:cNvPr>
          <p:cNvSpPr txBox="1"/>
          <p:nvPr/>
        </p:nvSpPr>
        <p:spPr>
          <a:xfrm>
            <a:off x="971262" y="4078748"/>
            <a:ext cx="2792542" cy="400110"/>
          </a:xfrm>
          <a:prstGeom prst="rect">
            <a:avLst/>
          </a:prstGeom>
          <a:solidFill>
            <a:schemeClr val="accent1">
              <a:lumMod val="40000"/>
              <a:lumOff val="60000"/>
            </a:schemeClr>
          </a:solidFill>
        </p:spPr>
        <p:txBody>
          <a:bodyPr wrap="square" rtlCol="0">
            <a:spAutoFit/>
          </a:bodyPr>
          <a:lstStyle/>
          <a:p>
            <a:r>
              <a:rPr lang="fr-FR" sz="2000" b="0" i="0" u="none" strike="noStrike" baseline="0" dirty="0">
                <a:solidFill>
                  <a:srgbClr val="000000"/>
                </a:solidFill>
                <a:latin typeface="Times New Roman" panose="02020603050405020304" pitchFamily="18" charset="0"/>
              </a:rPr>
              <a:t>Info sur accessoires</a:t>
            </a:r>
          </a:p>
        </p:txBody>
      </p:sp>
      <p:pic>
        <p:nvPicPr>
          <p:cNvPr id="11" name="Image 10" descr="Une image contenant symbole, jaune, Panneau de signalisation&#10;&#10;Description générée automatiquement">
            <a:extLst>
              <a:ext uri="{FF2B5EF4-FFF2-40B4-BE49-F238E27FC236}">
                <a16:creationId xmlns:a16="http://schemas.microsoft.com/office/drawing/2014/main" id="{8227C988-1384-3F55-E0B3-4BC333F32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28" y="1636982"/>
            <a:ext cx="396274" cy="381033"/>
          </a:xfrm>
          <a:prstGeom prst="rect">
            <a:avLst/>
          </a:prstGeom>
        </p:spPr>
      </p:pic>
      <p:pic>
        <p:nvPicPr>
          <p:cNvPr id="15" name="Image 14" descr="Une image contenant jaune, texte, symbole, Police&#10;&#10;Description générée automatiquement">
            <a:extLst>
              <a:ext uri="{FF2B5EF4-FFF2-40B4-BE49-F238E27FC236}">
                <a16:creationId xmlns:a16="http://schemas.microsoft.com/office/drawing/2014/main" id="{3B13C14E-8924-A6AE-3E68-F5DD12D2B2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158" y="2544361"/>
            <a:ext cx="388654" cy="388654"/>
          </a:xfrm>
          <a:prstGeom prst="rect">
            <a:avLst/>
          </a:prstGeom>
        </p:spPr>
      </p:pic>
      <p:pic>
        <p:nvPicPr>
          <p:cNvPr id="17" name="Image 16">
            <a:extLst>
              <a:ext uri="{FF2B5EF4-FFF2-40B4-BE49-F238E27FC236}">
                <a16:creationId xmlns:a16="http://schemas.microsoft.com/office/drawing/2014/main" id="{B93FFFDF-C608-4D2F-54CE-86CD1A8B4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70" y="2090276"/>
            <a:ext cx="396274" cy="358171"/>
          </a:xfrm>
          <a:prstGeom prst="rect">
            <a:avLst/>
          </a:prstGeom>
        </p:spPr>
      </p:pic>
      <p:pic>
        <p:nvPicPr>
          <p:cNvPr id="19" name="Image 18" descr="Une image contenant jaune, symbole, capture d’écran, Rectangle&#10;&#10;Description générée automatiquement">
            <a:extLst>
              <a:ext uri="{FF2B5EF4-FFF2-40B4-BE49-F238E27FC236}">
                <a16:creationId xmlns:a16="http://schemas.microsoft.com/office/drawing/2014/main" id="{68A688DE-2A0F-81E2-E372-DBEE66267A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538" y="3311687"/>
            <a:ext cx="396274" cy="396274"/>
          </a:xfrm>
          <a:prstGeom prst="rect">
            <a:avLst/>
          </a:prstGeom>
        </p:spPr>
      </p:pic>
      <p:pic>
        <p:nvPicPr>
          <p:cNvPr id="22" name="Image 21" descr="Une image contenant symbole, jaune, Rectangle, signe&#10;&#10;Description générée automatiquement">
            <a:extLst>
              <a:ext uri="{FF2B5EF4-FFF2-40B4-BE49-F238E27FC236}">
                <a16:creationId xmlns:a16="http://schemas.microsoft.com/office/drawing/2014/main" id="{90B4D76C-088B-4D4C-59AA-7BE580D53A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535" y="4091228"/>
            <a:ext cx="381033" cy="388654"/>
          </a:xfrm>
          <a:prstGeom prst="rect">
            <a:avLst/>
          </a:prstGeom>
        </p:spPr>
      </p:pic>
    </p:spTree>
    <p:extLst>
      <p:ext uri="{BB962C8B-B14F-4D97-AF65-F5344CB8AC3E}">
        <p14:creationId xmlns:p14="http://schemas.microsoft.com/office/powerpoint/2010/main" val="3602438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logiciel&#10;&#10;Description générée automatiquement">
            <a:extLst>
              <a:ext uri="{FF2B5EF4-FFF2-40B4-BE49-F238E27FC236}">
                <a16:creationId xmlns:a16="http://schemas.microsoft.com/office/drawing/2014/main" id="{1D5EFCD6-47A2-1C44-4B97-6DCFFDE8E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531" y="1424624"/>
            <a:ext cx="7635902" cy="4534293"/>
          </a:xfrm>
          <a:prstGeom prst="rect">
            <a:avLst/>
          </a:prstGeom>
        </p:spPr>
      </p:pic>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4"/>
          <a:stretch>
            <a:fillRect/>
          </a:stretch>
        </p:blipFill>
        <p:spPr>
          <a:xfrm>
            <a:off x="1832400" y="543600"/>
            <a:ext cx="1299600" cy="618052"/>
          </a:xfrm>
          <a:prstGeom prst="rect">
            <a:avLst/>
          </a:prstGeom>
        </p:spPr>
      </p:pic>
      <p:sp>
        <p:nvSpPr>
          <p:cNvPr id="11" name="Flèche : droite 10">
            <a:extLst>
              <a:ext uri="{FF2B5EF4-FFF2-40B4-BE49-F238E27FC236}">
                <a16:creationId xmlns:a16="http://schemas.microsoft.com/office/drawing/2014/main" id="{C14FFCE1-1D67-12CD-85F1-7D7ACF28EA6A}"/>
              </a:ext>
            </a:extLst>
          </p:cNvPr>
          <p:cNvSpPr/>
          <p:nvPr/>
        </p:nvSpPr>
        <p:spPr>
          <a:xfrm rot="8381793">
            <a:off x="6452376" y="4989152"/>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Image 11" descr="Une image contenant texte, clavier, Matériel de bureau, capture d’écran&#10;&#10;Description générée automatiquement">
            <a:extLst>
              <a:ext uri="{FF2B5EF4-FFF2-40B4-BE49-F238E27FC236}">
                <a16:creationId xmlns:a16="http://schemas.microsoft.com/office/drawing/2014/main" id="{10C6F2B7-95D9-8EC9-F0C1-7CA48EEA8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2" y="2036189"/>
            <a:ext cx="5604370" cy="3311165"/>
          </a:xfrm>
          <a:prstGeom prst="rect">
            <a:avLst/>
          </a:prstGeom>
        </p:spPr>
      </p:pic>
    </p:spTree>
    <p:extLst>
      <p:ext uri="{BB962C8B-B14F-4D97-AF65-F5344CB8AC3E}">
        <p14:creationId xmlns:p14="http://schemas.microsoft.com/office/powerpoint/2010/main" val="15784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3"/>
          <a:stretch>
            <a:fillRect/>
          </a:stretch>
        </p:blipFill>
        <p:spPr>
          <a:xfrm>
            <a:off x="1832400" y="543600"/>
            <a:ext cx="1299600" cy="618052"/>
          </a:xfrm>
          <a:prstGeom prst="rect">
            <a:avLst/>
          </a:prstGeom>
        </p:spPr>
      </p:pic>
      <p:pic>
        <p:nvPicPr>
          <p:cNvPr id="7" name="Image 6" descr="Une image contenant texte, capture d’écran, affichage, logiciel&#10;&#10;Description générée automatiquement">
            <a:extLst>
              <a:ext uri="{FF2B5EF4-FFF2-40B4-BE49-F238E27FC236}">
                <a16:creationId xmlns:a16="http://schemas.microsoft.com/office/drawing/2014/main" id="{53DEC67E-28F3-8E2B-572C-A3C91D223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544" y="1421993"/>
            <a:ext cx="7635902" cy="4541914"/>
          </a:xfrm>
          <a:prstGeom prst="rect">
            <a:avLst/>
          </a:prstGeom>
        </p:spPr>
      </p:pic>
      <p:pic>
        <p:nvPicPr>
          <p:cNvPr id="9" name="Image 8" descr="Une image contenant jaune, symbole, signe, Panneau de signalisation&#10;&#10;Description générée automatiquement">
            <a:extLst>
              <a:ext uri="{FF2B5EF4-FFF2-40B4-BE49-F238E27FC236}">
                <a16:creationId xmlns:a16="http://schemas.microsoft.com/office/drawing/2014/main" id="{76138BB7-A8BE-8899-F5C5-0F0EE243E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06" y="1642497"/>
            <a:ext cx="403895" cy="381033"/>
          </a:xfrm>
          <a:prstGeom prst="rect">
            <a:avLst/>
          </a:prstGeom>
        </p:spPr>
      </p:pic>
      <p:pic>
        <p:nvPicPr>
          <p:cNvPr id="13" name="Image 12">
            <a:extLst>
              <a:ext uri="{FF2B5EF4-FFF2-40B4-BE49-F238E27FC236}">
                <a16:creationId xmlns:a16="http://schemas.microsoft.com/office/drawing/2014/main" id="{4E427AA2-D2C0-882A-1FF3-FA51BD2AF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606" y="2102243"/>
            <a:ext cx="5561858" cy="3333764"/>
          </a:xfrm>
          <a:prstGeom prst="rect">
            <a:avLst/>
          </a:prstGeom>
        </p:spPr>
      </p:pic>
      <p:sp>
        <p:nvSpPr>
          <p:cNvPr id="16" name="ZoneTexte 15">
            <a:extLst>
              <a:ext uri="{FF2B5EF4-FFF2-40B4-BE49-F238E27FC236}">
                <a16:creationId xmlns:a16="http://schemas.microsoft.com/office/drawing/2014/main" id="{674E51CA-5B38-41AB-7306-B733689AD9C9}"/>
              </a:ext>
            </a:extLst>
          </p:cNvPr>
          <p:cNvSpPr txBox="1"/>
          <p:nvPr/>
        </p:nvSpPr>
        <p:spPr>
          <a:xfrm>
            <a:off x="234606" y="5603772"/>
            <a:ext cx="2792542" cy="400110"/>
          </a:xfrm>
          <a:prstGeom prst="rect">
            <a:avLst/>
          </a:prstGeom>
          <a:solidFill>
            <a:schemeClr val="accent1">
              <a:lumMod val="40000"/>
              <a:lumOff val="60000"/>
            </a:schemeClr>
          </a:solidFill>
        </p:spPr>
        <p:txBody>
          <a:bodyPr wrap="square" rtlCol="0">
            <a:spAutoFit/>
          </a:bodyPr>
          <a:lstStyle/>
          <a:p>
            <a:r>
              <a:rPr lang="fr-FR" sz="2000" b="0" i="0" u="none" strike="noStrike" baseline="0" err="1">
                <a:solidFill>
                  <a:srgbClr val="000000"/>
                </a:solidFill>
                <a:latin typeface="Times New Roman" panose="02020603050405020304" pitchFamily="18" charset="0"/>
              </a:rPr>
              <a:t>Aiguil</a:t>
            </a:r>
            <a:r>
              <a:rPr lang="fr-FR" sz="2000" b="0" i="0" u="none" strike="noStrike" baseline="0">
                <a:solidFill>
                  <a:srgbClr val="000000"/>
                </a:solidFill>
                <a:latin typeface="Times New Roman" panose="02020603050405020304" pitchFamily="18" charset="0"/>
              </a:rPr>
              <a:t>_213 et 215</a:t>
            </a:r>
            <a:endParaRPr lang="fr-FR" sz="2000" b="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3166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3"/>
          <a:stretch>
            <a:fillRect/>
          </a:stretch>
        </p:blipFill>
        <p:spPr>
          <a:xfrm>
            <a:off x="1832400" y="543600"/>
            <a:ext cx="1299600" cy="618052"/>
          </a:xfrm>
          <a:prstGeom prst="rect">
            <a:avLst/>
          </a:prstGeom>
        </p:spPr>
      </p:pic>
      <p:pic>
        <p:nvPicPr>
          <p:cNvPr id="9" name="Image 8" descr="Une image contenant jaune, symbole, signe, Panneau de signalisation&#10;&#10;Description générée automatiquement">
            <a:extLst>
              <a:ext uri="{FF2B5EF4-FFF2-40B4-BE49-F238E27FC236}">
                <a16:creationId xmlns:a16="http://schemas.microsoft.com/office/drawing/2014/main" id="{76138BB7-A8BE-8899-F5C5-0F0EE243E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06" y="1642497"/>
            <a:ext cx="403895" cy="381033"/>
          </a:xfrm>
          <a:prstGeom prst="rect">
            <a:avLst/>
          </a:prstGeom>
        </p:spPr>
      </p:pic>
      <p:pic>
        <p:nvPicPr>
          <p:cNvPr id="6" name="Image 5" descr="Une image contenant texte, capture d’écran, logiciel, Système d’exploitation&#10;&#10;Description générée automatiquement">
            <a:extLst>
              <a:ext uri="{FF2B5EF4-FFF2-40B4-BE49-F238E27FC236}">
                <a16:creationId xmlns:a16="http://schemas.microsoft.com/office/drawing/2014/main" id="{63188AC6-B0EF-96C5-B732-B0FC523403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07" y="2119578"/>
            <a:ext cx="5412050" cy="3215935"/>
          </a:xfrm>
          <a:prstGeom prst="rect">
            <a:avLst/>
          </a:prstGeom>
        </p:spPr>
      </p:pic>
      <p:pic>
        <p:nvPicPr>
          <p:cNvPr id="11" name="Image 10">
            <a:extLst>
              <a:ext uri="{FF2B5EF4-FFF2-40B4-BE49-F238E27FC236}">
                <a16:creationId xmlns:a16="http://schemas.microsoft.com/office/drawing/2014/main" id="{88AC5104-912B-9230-BB12-71897CC732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50" y="1642497"/>
            <a:ext cx="396274" cy="358171"/>
          </a:xfrm>
          <a:prstGeom prst="rect">
            <a:avLst/>
          </a:prstGeom>
        </p:spPr>
      </p:pic>
      <p:pic>
        <p:nvPicPr>
          <p:cNvPr id="14" name="Image 13" descr="Une image contenant texte, capture d’écran, logiciel, Logiciel multimédia&#10;&#10;Description générée automatiquement">
            <a:extLst>
              <a:ext uri="{FF2B5EF4-FFF2-40B4-BE49-F238E27FC236}">
                <a16:creationId xmlns:a16="http://schemas.microsoft.com/office/drawing/2014/main" id="{BFE1AEEC-BBCA-E779-2AF9-900AE6156B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7547" y="2107902"/>
            <a:ext cx="5453739" cy="3227612"/>
          </a:xfrm>
          <a:prstGeom prst="rect">
            <a:avLst/>
          </a:prstGeom>
        </p:spPr>
      </p:pic>
      <p:pic>
        <p:nvPicPr>
          <p:cNvPr id="17" name="Image 16" descr="Une image contenant jaune, symbole, Rectangle, Panneau de signalisation&#10;&#10;Description générée automatiquement">
            <a:extLst>
              <a:ext uri="{FF2B5EF4-FFF2-40B4-BE49-F238E27FC236}">
                <a16:creationId xmlns:a16="http://schemas.microsoft.com/office/drawing/2014/main" id="{41CAB1B0-F963-02CF-A5A6-CCF1CC661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2086" y="1604394"/>
            <a:ext cx="381033" cy="396274"/>
          </a:xfrm>
          <a:prstGeom prst="rect">
            <a:avLst/>
          </a:prstGeom>
        </p:spPr>
      </p:pic>
      <p:pic>
        <p:nvPicPr>
          <p:cNvPr id="7" name="Image 6">
            <a:extLst>
              <a:ext uri="{FF2B5EF4-FFF2-40B4-BE49-F238E27FC236}">
                <a16:creationId xmlns:a16="http://schemas.microsoft.com/office/drawing/2014/main" id="{B53A5E72-C8E6-A444-1C27-4D6BC9C30BDF}"/>
              </a:ext>
            </a:extLst>
          </p:cNvPr>
          <p:cNvPicPr>
            <a:picLocks noChangeAspect="1"/>
          </p:cNvPicPr>
          <p:nvPr/>
        </p:nvPicPr>
        <p:blipFill>
          <a:blip r:embed="rId9"/>
          <a:stretch>
            <a:fillRect/>
          </a:stretch>
        </p:blipFill>
        <p:spPr>
          <a:xfrm>
            <a:off x="4846550" y="5431562"/>
            <a:ext cx="377071" cy="370704"/>
          </a:xfrm>
          <a:prstGeom prst="rect">
            <a:avLst/>
          </a:prstGeom>
        </p:spPr>
      </p:pic>
      <p:sp>
        <p:nvSpPr>
          <p:cNvPr id="10" name="ZoneTexte 9">
            <a:extLst>
              <a:ext uri="{FF2B5EF4-FFF2-40B4-BE49-F238E27FC236}">
                <a16:creationId xmlns:a16="http://schemas.microsoft.com/office/drawing/2014/main" id="{4377D884-F546-0B61-C260-3C6F4E543E83}"/>
              </a:ext>
            </a:extLst>
          </p:cNvPr>
          <p:cNvSpPr txBox="1"/>
          <p:nvPr/>
        </p:nvSpPr>
        <p:spPr>
          <a:xfrm>
            <a:off x="5295894" y="5398923"/>
            <a:ext cx="936396" cy="400110"/>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Courbe</a:t>
            </a:r>
          </a:p>
        </p:txBody>
      </p:sp>
      <p:pic>
        <p:nvPicPr>
          <p:cNvPr id="13" name="Image 12">
            <a:extLst>
              <a:ext uri="{FF2B5EF4-FFF2-40B4-BE49-F238E27FC236}">
                <a16:creationId xmlns:a16="http://schemas.microsoft.com/office/drawing/2014/main" id="{BE4D6FE4-CC73-169D-EFAB-73E9F7646B12}"/>
              </a:ext>
            </a:extLst>
          </p:cNvPr>
          <p:cNvPicPr>
            <a:picLocks noChangeAspect="1"/>
          </p:cNvPicPr>
          <p:nvPr/>
        </p:nvPicPr>
        <p:blipFill>
          <a:blip r:embed="rId10"/>
          <a:stretch>
            <a:fillRect/>
          </a:stretch>
        </p:blipFill>
        <p:spPr>
          <a:xfrm>
            <a:off x="4831234" y="5912076"/>
            <a:ext cx="392387" cy="400110"/>
          </a:xfrm>
          <a:prstGeom prst="rect">
            <a:avLst/>
          </a:prstGeom>
        </p:spPr>
      </p:pic>
      <p:sp>
        <p:nvSpPr>
          <p:cNvPr id="15" name="ZoneTexte 14">
            <a:extLst>
              <a:ext uri="{FF2B5EF4-FFF2-40B4-BE49-F238E27FC236}">
                <a16:creationId xmlns:a16="http://schemas.microsoft.com/office/drawing/2014/main" id="{FF676856-EAFA-D2B6-68BB-49103A342F01}"/>
              </a:ext>
            </a:extLst>
          </p:cNvPr>
          <p:cNvSpPr txBox="1"/>
          <p:nvPr/>
        </p:nvSpPr>
        <p:spPr>
          <a:xfrm>
            <a:off x="5295894" y="5912076"/>
            <a:ext cx="1417162" cy="400110"/>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Croisement</a:t>
            </a:r>
          </a:p>
        </p:txBody>
      </p:sp>
      <p:pic>
        <p:nvPicPr>
          <p:cNvPr id="18" name="Image 17">
            <a:extLst>
              <a:ext uri="{FF2B5EF4-FFF2-40B4-BE49-F238E27FC236}">
                <a16:creationId xmlns:a16="http://schemas.microsoft.com/office/drawing/2014/main" id="{7B4DE2D5-6A2C-4568-43D5-29CAB2446CE4}"/>
              </a:ext>
            </a:extLst>
          </p:cNvPr>
          <p:cNvPicPr>
            <a:picLocks noChangeAspect="1"/>
          </p:cNvPicPr>
          <p:nvPr/>
        </p:nvPicPr>
        <p:blipFill>
          <a:blip r:embed="rId11"/>
          <a:stretch>
            <a:fillRect/>
          </a:stretch>
        </p:blipFill>
        <p:spPr>
          <a:xfrm>
            <a:off x="4829081" y="6395939"/>
            <a:ext cx="412007" cy="400110"/>
          </a:xfrm>
          <a:prstGeom prst="rect">
            <a:avLst/>
          </a:prstGeom>
        </p:spPr>
      </p:pic>
      <p:sp>
        <p:nvSpPr>
          <p:cNvPr id="21" name="ZoneTexte 20">
            <a:extLst>
              <a:ext uri="{FF2B5EF4-FFF2-40B4-BE49-F238E27FC236}">
                <a16:creationId xmlns:a16="http://schemas.microsoft.com/office/drawing/2014/main" id="{4DA558C6-CDC0-DD35-C79D-360FA0E0FAD7}"/>
              </a:ext>
            </a:extLst>
          </p:cNvPr>
          <p:cNvSpPr txBox="1"/>
          <p:nvPr/>
        </p:nvSpPr>
        <p:spPr>
          <a:xfrm>
            <a:off x="5295894" y="6378555"/>
            <a:ext cx="1888502" cy="400110"/>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Courbe </a:t>
            </a:r>
            <a:r>
              <a:rPr lang="fr-BE" sz="2000" i="0" u="none" strike="noStrike" baseline="0" dirty="0" err="1">
                <a:solidFill>
                  <a:srgbClr val="000000"/>
                </a:solidFill>
                <a:latin typeface="Times New Roman" panose="02020603050405020304" pitchFamily="18" charset="0"/>
              </a:rPr>
              <a:t>paralèlle</a:t>
            </a:r>
            <a:endParaRPr lang="fr-BE" sz="2000" i="0" u="none" strike="noStrike" baseline="0" dirty="0">
              <a:solidFill>
                <a:srgbClr val="000000"/>
              </a:solidFill>
              <a:latin typeface="Times New Roman" panose="02020603050405020304" pitchFamily="18" charset="0"/>
            </a:endParaRPr>
          </a:p>
        </p:txBody>
      </p:sp>
      <p:pic>
        <p:nvPicPr>
          <p:cNvPr id="23" name="Image 22">
            <a:extLst>
              <a:ext uri="{FF2B5EF4-FFF2-40B4-BE49-F238E27FC236}">
                <a16:creationId xmlns:a16="http://schemas.microsoft.com/office/drawing/2014/main" id="{D11CE30A-FB77-6EE3-6F2B-7E15BBA54E38}"/>
              </a:ext>
            </a:extLst>
          </p:cNvPr>
          <p:cNvPicPr>
            <a:picLocks noChangeAspect="1"/>
          </p:cNvPicPr>
          <p:nvPr/>
        </p:nvPicPr>
        <p:blipFill>
          <a:blip r:embed="rId12"/>
          <a:stretch>
            <a:fillRect/>
          </a:stretch>
        </p:blipFill>
        <p:spPr>
          <a:xfrm>
            <a:off x="6926819" y="5398924"/>
            <a:ext cx="402322" cy="400110"/>
          </a:xfrm>
          <a:prstGeom prst="rect">
            <a:avLst/>
          </a:prstGeom>
        </p:spPr>
      </p:pic>
      <p:sp>
        <p:nvSpPr>
          <p:cNvPr id="24" name="ZoneTexte 23">
            <a:extLst>
              <a:ext uri="{FF2B5EF4-FFF2-40B4-BE49-F238E27FC236}">
                <a16:creationId xmlns:a16="http://schemas.microsoft.com/office/drawing/2014/main" id="{A6EB85D2-2066-26F7-D208-4759D756C875}"/>
              </a:ext>
            </a:extLst>
          </p:cNvPr>
          <p:cNvSpPr txBox="1"/>
          <p:nvPr/>
        </p:nvSpPr>
        <p:spPr>
          <a:xfrm>
            <a:off x="7437913" y="5391490"/>
            <a:ext cx="1707258" cy="400110"/>
          </a:xfrm>
          <a:prstGeom prst="rect">
            <a:avLst/>
          </a:prstGeom>
          <a:solidFill>
            <a:schemeClr val="accent1">
              <a:lumMod val="40000"/>
              <a:lumOff val="60000"/>
            </a:schemeClr>
          </a:solidFill>
        </p:spPr>
        <p:txBody>
          <a:bodyPr wrap="square" rtlCol="0">
            <a:spAutoFit/>
          </a:bodyPr>
          <a:lstStyle/>
          <a:p>
            <a:r>
              <a:rPr lang="fr-BE" sz="2000" dirty="0">
                <a:solidFill>
                  <a:srgbClr val="000000"/>
                </a:solidFill>
                <a:latin typeface="Times New Roman" panose="02020603050405020304" pitchFamily="18" charset="0"/>
              </a:rPr>
              <a:t>Voie avec quai</a:t>
            </a:r>
            <a:endParaRPr lang="fr-BE" sz="2000" i="0" u="none" strike="noStrike" baseline="0" dirty="0">
              <a:solidFill>
                <a:srgbClr val="000000"/>
              </a:solidFill>
              <a:latin typeface="Times New Roman" panose="02020603050405020304" pitchFamily="18" charset="0"/>
            </a:endParaRPr>
          </a:p>
        </p:txBody>
      </p:sp>
      <p:pic>
        <p:nvPicPr>
          <p:cNvPr id="26" name="Image 25">
            <a:extLst>
              <a:ext uri="{FF2B5EF4-FFF2-40B4-BE49-F238E27FC236}">
                <a16:creationId xmlns:a16="http://schemas.microsoft.com/office/drawing/2014/main" id="{94382BC5-388D-0BE6-966D-31197FE03EA1}"/>
              </a:ext>
            </a:extLst>
          </p:cNvPr>
          <p:cNvPicPr>
            <a:picLocks noChangeAspect="1"/>
          </p:cNvPicPr>
          <p:nvPr/>
        </p:nvPicPr>
        <p:blipFill>
          <a:blip r:embed="rId13"/>
          <a:stretch>
            <a:fillRect/>
          </a:stretch>
        </p:blipFill>
        <p:spPr>
          <a:xfrm>
            <a:off x="6926819" y="5937860"/>
            <a:ext cx="392387" cy="384771"/>
          </a:xfrm>
          <a:prstGeom prst="rect">
            <a:avLst/>
          </a:prstGeom>
        </p:spPr>
      </p:pic>
      <p:sp>
        <p:nvSpPr>
          <p:cNvPr id="27" name="ZoneTexte 26">
            <a:extLst>
              <a:ext uri="{FF2B5EF4-FFF2-40B4-BE49-F238E27FC236}">
                <a16:creationId xmlns:a16="http://schemas.microsoft.com/office/drawing/2014/main" id="{8DC66A24-D25F-7B03-2A73-F122A1B546B5}"/>
              </a:ext>
            </a:extLst>
          </p:cNvPr>
          <p:cNvSpPr txBox="1"/>
          <p:nvPr/>
        </p:nvSpPr>
        <p:spPr>
          <a:xfrm>
            <a:off x="7437913" y="5923157"/>
            <a:ext cx="1707258" cy="400110"/>
          </a:xfrm>
          <a:prstGeom prst="rect">
            <a:avLst/>
          </a:prstGeom>
          <a:solidFill>
            <a:schemeClr val="accent1">
              <a:lumMod val="40000"/>
              <a:lumOff val="60000"/>
            </a:schemeClr>
          </a:solidFill>
        </p:spPr>
        <p:txBody>
          <a:bodyPr wrap="square" rtlCol="0">
            <a:spAutoFit/>
          </a:bodyPr>
          <a:lstStyle/>
          <a:p>
            <a:r>
              <a:rPr lang="fr-BE" sz="2000" dirty="0">
                <a:solidFill>
                  <a:srgbClr val="000000"/>
                </a:solidFill>
                <a:latin typeface="Times New Roman" panose="02020603050405020304" pitchFamily="18" charset="0"/>
              </a:rPr>
              <a:t>Voie droite</a:t>
            </a:r>
            <a:endParaRPr lang="fr-BE" sz="2000" i="0" u="none" strike="noStrike" baseline="0" dirty="0">
              <a:solidFill>
                <a:srgbClr val="000000"/>
              </a:solidFill>
              <a:latin typeface="Times New Roman" panose="02020603050405020304" pitchFamily="18" charset="0"/>
            </a:endParaRPr>
          </a:p>
        </p:txBody>
      </p:sp>
      <p:pic>
        <p:nvPicPr>
          <p:cNvPr id="29" name="Image 28">
            <a:extLst>
              <a:ext uri="{FF2B5EF4-FFF2-40B4-BE49-F238E27FC236}">
                <a16:creationId xmlns:a16="http://schemas.microsoft.com/office/drawing/2014/main" id="{819F604B-9B9D-9A08-902D-8A1E7B0FC6AD}"/>
              </a:ext>
            </a:extLst>
          </p:cNvPr>
          <p:cNvPicPr>
            <a:picLocks noChangeAspect="1"/>
          </p:cNvPicPr>
          <p:nvPr/>
        </p:nvPicPr>
        <p:blipFill>
          <a:blip r:embed="rId14"/>
          <a:stretch>
            <a:fillRect/>
          </a:stretch>
        </p:blipFill>
        <p:spPr>
          <a:xfrm>
            <a:off x="7333218" y="6374586"/>
            <a:ext cx="402079" cy="400110"/>
          </a:xfrm>
          <a:prstGeom prst="rect">
            <a:avLst/>
          </a:prstGeom>
        </p:spPr>
      </p:pic>
      <p:sp>
        <p:nvSpPr>
          <p:cNvPr id="30" name="ZoneTexte 29">
            <a:extLst>
              <a:ext uri="{FF2B5EF4-FFF2-40B4-BE49-F238E27FC236}">
                <a16:creationId xmlns:a16="http://schemas.microsoft.com/office/drawing/2014/main" id="{8F821BD0-2F2A-CADC-5028-E6F488C6E0F7}"/>
              </a:ext>
            </a:extLst>
          </p:cNvPr>
          <p:cNvSpPr txBox="1"/>
          <p:nvPr/>
        </p:nvSpPr>
        <p:spPr>
          <a:xfrm>
            <a:off x="7884118" y="6365162"/>
            <a:ext cx="1888501" cy="400110"/>
          </a:xfrm>
          <a:prstGeom prst="rect">
            <a:avLst/>
          </a:prstGeom>
          <a:solidFill>
            <a:schemeClr val="accent1">
              <a:lumMod val="40000"/>
              <a:lumOff val="60000"/>
            </a:schemeClr>
          </a:solidFill>
        </p:spPr>
        <p:txBody>
          <a:bodyPr wrap="square" rtlCol="0">
            <a:spAutoFit/>
          </a:bodyPr>
          <a:lstStyle/>
          <a:p>
            <a:r>
              <a:rPr lang="fr-BE" sz="2000" dirty="0">
                <a:solidFill>
                  <a:srgbClr val="000000"/>
                </a:solidFill>
                <a:latin typeface="Times New Roman" panose="02020603050405020304" pitchFamily="18" charset="0"/>
              </a:rPr>
              <a:t>Voie avec butoir</a:t>
            </a:r>
            <a:endParaRPr lang="fr-BE" sz="2000" i="0" u="none" strike="noStrike" baseline="0" dirty="0">
              <a:solidFill>
                <a:srgbClr val="000000"/>
              </a:solidFill>
              <a:latin typeface="Times New Roman" panose="02020603050405020304" pitchFamily="18" charset="0"/>
            </a:endParaRPr>
          </a:p>
        </p:txBody>
      </p:sp>
      <p:pic>
        <p:nvPicPr>
          <p:cNvPr id="32" name="Image 31">
            <a:extLst>
              <a:ext uri="{FF2B5EF4-FFF2-40B4-BE49-F238E27FC236}">
                <a16:creationId xmlns:a16="http://schemas.microsoft.com/office/drawing/2014/main" id="{FFC6BC7C-E442-C80D-C88E-1B207D8A7D91}"/>
              </a:ext>
            </a:extLst>
          </p:cNvPr>
          <p:cNvPicPr>
            <a:picLocks noChangeAspect="1"/>
          </p:cNvPicPr>
          <p:nvPr/>
        </p:nvPicPr>
        <p:blipFill>
          <a:blip r:embed="rId15"/>
          <a:stretch>
            <a:fillRect/>
          </a:stretch>
        </p:blipFill>
        <p:spPr>
          <a:xfrm>
            <a:off x="9350180" y="5398922"/>
            <a:ext cx="422439" cy="400111"/>
          </a:xfrm>
          <a:prstGeom prst="rect">
            <a:avLst/>
          </a:prstGeom>
        </p:spPr>
      </p:pic>
      <p:sp>
        <p:nvSpPr>
          <p:cNvPr id="33" name="ZoneTexte 32">
            <a:extLst>
              <a:ext uri="{FF2B5EF4-FFF2-40B4-BE49-F238E27FC236}">
                <a16:creationId xmlns:a16="http://schemas.microsoft.com/office/drawing/2014/main" id="{F8C6690D-CDC1-12A3-3903-3999698D6B14}"/>
              </a:ext>
            </a:extLst>
          </p:cNvPr>
          <p:cNvSpPr txBox="1"/>
          <p:nvPr/>
        </p:nvSpPr>
        <p:spPr>
          <a:xfrm>
            <a:off x="9827667" y="5385750"/>
            <a:ext cx="2205005" cy="400110"/>
          </a:xfrm>
          <a:prstGeom prst="rect">
            <a:avLst/>
          </a:prstGeom>
          <a:solidFill>
            <a:schemeClr val="accent1">
              <a:lumMod val="40000"/>
              <a:lumOff val="60000"/>
            </a:schemeClr>
          </a:solidFill>
        </p:spPr>
        <p:txBody>
          <a:bodyPr wrap="square" rtlCol="0">
            <a:spAutoFit/>
          </a:bodyPr>
          <a:lstStyle/>
          <a:p>
            <a:r>
              <a:rPr lang="fr-BE" sz="2000" dirty="0">
                <a:solidFill>
                  <a:srgbClr val="000000"/>
                </a:solidFill>
                <a:latin typeface="Times New Roman" panose="02020603050405020304" pitchFamily="18" charset="0"/>
              </a:rPr>
              <a:t>Pont, passage Sup</a:t>
            </a:r>
            <a:endParaRPr lang="fr-BE" sz="2000" i="0" u="none" strike="noStrike" baseline="0" dirty="0">
              <a:solidFill>
                <a:srgbClr val="000000"/>
              </a:solidFill>
              <a:latin typeface="Times New Roman" panose="02020603050405020304" pitchFamily="18" charset="0"/>
            </a:endParaRPr>
          </a:p>
        </p:txBody>
      </p:sp>
      <p:pic>
        <p:nvPicPr>
          <p:cNvPr id="35" name="Image 34">
            <a:extLst>
              <a:ext uri="{FF2B5EF4-FFF2-40B4-BE49-F238E27FC236}">
                <a16:creationId xmlns:a16="http://schemas.microsoft.com/office/drawing/2014/main" id="{AF2BA9A3-1A55-0FDE-71C1-6446E9F4B228}"/>
              </a:ext>
            </a:extLst>
          </p:cNvPr>
          <p:cNvPicPr>
            <a:picLocks noChangeAspect="1"/>
          </p:cNvPicPr>
          <p:nvPr/>
        </p:nvPicPr>
        <p:blipFill>
          <a:blip r:embed="rId16"/>
          <a:stretch>
            <a:fillRect/>
          </a:stretch>
        </p:blipFill>
        <p:spPr>
          <a:xfrm>
            <a:off x="9350180" y="5899976"/>
            <a:ext cx="419625" cy="422601"/>
          </a:xfrm>
          <a:prstGeom prst="rect">
            <a:avLst/>
          </a:prstGeom>
        </p:spPr>
      </p:pic>
      <p:sp>
        <p:nvSpPr>
          <p:cNvPr id="36" name="ZoneTexte 35">
            <a:extLst>
              <a:ext uri="{FF2B5EF4-FFF2-40B4-BE49-F238E27FC236}">
                <a16:creationId xmlns:a16="http://schemas.microsoft.com/office/drawing/2014/main" id="{968A9FD5-8785-D941-B81B-BEE46C0DE68C}"/>
              </a:ext>
            </a:extLst>
          </p:cNvPr>
          <p:cNvSpPr txBox="1"/>
          <p:nvPr/>
        </p:nvSpPr>
        <p:spPr>
          <a:xfrm>
            <a:off x="9837968" y="5912076"/>
            <a:ext cx="1001647" cy="400110"/>
          </a:xfrm>
          <a:prstGeom prst="rect">
            <a:avLst/>
          </a:prstGeom>
          <a:solidFill>
            <a:schemeClr val="accent1">
              <a:lumMod val="40000"/>
              <a:lumOff val="60000"/>
            </a:schemeClr>
          </a:solidFill>
        </p:spPr>
        <p:txBody>
          <a:bodyPr wrap="square" rtlCol="0">
            <a:spAutoFit/>
          </a:bodyPr>
          <a:lstStyle/>
          <a:p>
            <a:r>
              <a:rPr lang="fr-BE" sz="2000" dirty="0">
                <a:solidFill>
                  <a:srgbClr val="000000"/>
                </a:solidFill>
                <a:latin typeface="Times New Roman" panose="02020603050405020304" pitchFamily="18" charset="0"/>
              </a:rPr>
              <a:t>Tunnel</a:t>
            </a:r>
            <a:endParaRPr lang="fr-BE" sz="2000" i="0" u="none" strike="noStrike" baseline="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076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2000"/>
                                        <p:tgtEl>
                                          <p:spTgt spid="1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heel(1)">
                                      <p:cBhvr>
                                        <p:cTn id="47" dur="2000"/>
                                        <p:tgtEl>
                                          <p:spTgt spid="26"/>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heel(1)">
                                      <p:cBhvr>
                                        <p:cTn id="50" dur="2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heel(1)">
                                      <p:cBhvr>
                                        <p:cTn id="55" dur="2000"/>
                                        <p:tgtEl>
                                          <p:spTgt spid="29"/>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20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heel(1)">
                                      <p:cBhvr>
                                        <p:cTn id="63" dur="2000"/>
                                        <p:tgtEl>
                                          <p:spTgt spid="3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heel(1)">
                                      <p:cBhvr>
                                        <p:cTn id="66" dur="20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2000"/>
                                        <p:tgtEl>
                                          <p:spTgt spid="35"/>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heel(1)">
                                      <p:cBhvr>
                                        <p:cTn id="7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1" grpId="0" animBg="1"/>
      <p:bldP spid="24" grpId="0" animBg="1"/>
      <p:bldP spid="27" grpId="0" animBg="1"/>
      <p:bldP spid="30" grpId="0" animBg="1"/>
      <p:bldP spid="33" grpId="0" animBg="1"/>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E2DEAB3C-5499-6FF9-3F1B-09DF54244F21}"/>
              </a:ext>
            </a:extLst>
          </p:cNvPr>
          <p:cNvSpPr txBox="1"/>
          <p:nvPr/>
        </p:nvSpPr>
        <p:spPr>
          <a:xfrm>
            <a:off x="4994377" y="565200"/>
            <a:ext cx="2247731"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Ecran ta</a:t>
            </a:r>
            <a:r>
              <a:rPr lang="fr-BE" sz="3200" dirty="0">
                <a:solidFill>
                  <a:srgbClr val="FFFF00"/>
                </a:solidFill>
                <a:effectLst/>
                <a:latin typeface="Times New Roman" panose="02020603050405020304" pitchFamily="18" charset="0"/>
                <a:ea typeface="Calibri" panose="020F0502020204030204" pitchFamily="34" charset="0"/>
              </a:rPr>
              <a:t>ctile</a:t>
            </a:r>
            <a:endParaRPr lang="fr-BE" sz="3200" dirty="0">
              <a:solidFill>
                <a:srgbClr val="FFFF00"/>
              </a:solidFill>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1AED5C62-1B8A-C313-7698-8222DBFD9033}"/>
              </a:ext>
            </a:extLst>
          </p:cNvPr>
          <p:cNvPicPr>
            <a:picLocks noChangeAspect="1"/>
          </p:cNvPicPr>
          <p:nvPr/>
        </p:nvPicPr>
        <p:blipFill>
          <a:blip r:embed="rId3"/>
          <a:stretch>
            <a:fillRect/>
          </a:stretch>
        </p:blipFill>
        <p:spPr>
          <a:xfrm>
            <a:off x="1832400" y="543600"/>
            <a:ext cx="1299600" cy="618052"/>
          </a:xfrm>
          <a:prstGeom prst="rect">
            <a:avLst/>
          </a:prstGeom>
        </p:spPr>
      </p:pic>
      <p:pic>
        <p:nvPicPr>
          <p:cNvPr id="17" name="Image 16" descr="Une image contenant jaune, symbole, Rectangle, Panneau de signalisation&#10;&#10;Description générée automatiquement">
            <a:extLst>
              <a:ext uri="{FF2B5EF4-FFF2-40B4-BE49-F238E27FC236}">
                <a16:creationId xmlns:a16="http://schemas.microsoft.com/office/drawing/2014/main" id="{41CAB1B0-F963-02CF-A5A6-CCF1CC661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60" y="1604394"/>
            <a:ext cx="381033" cy="396274"/>
          </a:xfrm>
          <a:prstGeom prst="rect">
            <a:avLst/>
          </a:prstGeom>
        </p:spPr>
      </p:pic>
      <p:pic>
        <p:nvPicPr>
          <p:cNvPr id="7" name="Image 6">
            <a:extLst>
              <a:ext uri="{FF2B5EF4-FFF2-40B4-BE49-F238E27FC236}">
                <a16:creationId xmlns:a16="http://schemas.microsoft.com/office/drawing/2014/main" id="{B53A5E72-C8E6-A444-1C27-4D6BC9C30BDF}"/>
              </a:ext>
            </a:extLst>
          </p:cNvPr>
          <p:cNvPicPr>
            <a:picLocks noChangeAspect="1"/>
          </p:cNvPicPr>
          <p:nvPr/>
        </p:nvPicPr>
        <p:blipFill>
          <a:blip r:embed="rId5"/>
          <a:stretch>
            <a:fillRect/>
          </a:stretch>
        </p:blipFill>
        <p:spPr>
          <a:xfrm>
            <a:off x="846047" y="1617179"/>
            <a:ext cx="377071" cy="370704"/>
          </a:xfrm>
          <a:prstGeom prst="rect">
            <a:avLst/>
          </a:prstGeom>
        </p:spPr>
      </p:pic>
      <p:pic>
        <p:nvPicPr>
          <p:cNvPr id="26" name="Image 25">
            <a:extLst>
              <a:ext uri="{FF2B5EF4-FFF2-40B4-BE49-F238E27FC236}">
                <a16:creationId xmlns:a16="http://schemas.microsoft.com/office/drawing/2014/main" id="{94382BC5-388D-0BE6-966D-31197FE03EA1}"/>
              </a:ext>
            </a:extLst>
          </p:cNvPr>
          <p:cNvPicPr>
            <a:picLocks noChangeAspect="1"/>
          </p:cNvPicPr>
          <p:nvPr/>
        </p:nvPicPr>
        <p:blipFill>
          <a:blip r:embed="rId6"/>
          <a:stretch>
            <a:fillRect/>
          </a:stretch>
        </p:blipFill>
        <p:spPr>
          <a:xfrm>
            <a:off x="1374697" y="1620146"/>
            <a:ext cx="392387" cy="384771"/>
          </a:xfrm>
          <a:prstGeom prst="rect">
            <a:avLst/>
          </a:prstGeom>
        </p:spPr>
      </p:pic>
      <p:pic>
        <p:nvPicPr>
          <p:cNvPr id="2" name="Image 1">
            <a:extLst>
              <a:ext uri="{FF2B5EF4-FFF2-40B4-BE49-F238E27FC236}">
                <a16:creationId xmlns:a16="http://schemas.microsoft.com/office/drawing/2014/main" id="{22DF4863-E8B9-3761-DBE8-1C4CBA80B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4246" y="1642497"/>
            <a:ext cx="396274" cy="358171"/>
          </a:xfrm>
          <a:prstGeom prst="rect">
            <a:avLst/>
          </a:prstGeom>
        </p:spPr>
      </p:pic>
      <p:pic>
        <p:nvPicPr>
          <p:cNvPr id="16" name="Image 15" descr="Une image contenant texte, capture d’écran, logiciel, Police&#10;&#10;Description générée automatiquement">
            <a:extLst>
              <a:ext uri="{FF2B5EF4-FFF2-40B4-BE49-F238E27FC236}">
                <a16:creationId xmlns:a16="http://schemas.microsoft.com/office/drawing/2014/main" id="{3EAE4AD7-FAE4-7FED-BB36-6D22729294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77" y="2071259"/>
            <a:ext cx="5818038" cy="3443210"/>
          </a:xfrm>
          <a:prstGeom prst="rect">
            <a:avLst/>
          </a:prstGeom>
        </p:spPr>
      </p:pic>
      <p:pic>
        <p:nvPicPr>
          <p:cNvPr id="20" name="Image 19" descr="Une image contenant texte, capture d’écran, diagramme, logiciel&#10;&#10;Description générée automatiquement">
            <a:extLst>
              <a:ext uri="{FF2B5EF4-FFF2-40B4-BE49-F238E27FC236}">
                <a16:creationId xmlns:a16="http://schemas.microsoft.com/office/drawing/2014/main" id="{A71EF803-D4AF-FBF3-F0C8-39B4FDC4F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2513" y="2071259"/>
            <a:ext cx="5818038" cy="3446650"/>
          </a:xfrm>
          <a:prstGeom prst="rect">
            <a:avLst/>
          </a:prstGeom>
        </p:spPr>
      </p:pic>
      <p:sp>
        <p:nvSpPr>
          <p:cNvPr id="28" name="ZoneTexte 27">
            <a:extLst>
              <a:ext uri="{FF2B5EF4-FFF2-40B4-BE49-F238E27FC236}">
                <a16:creationId xmlns:a16="http://schemas.microsoft.com/office/drawing/2014/main" id="{808BE073-CE33-7714-4FE6-EFF9AD3364D7}"/>
              </a:ext>
            </a:extLst>
          </p:cNvPr>
          <p:cNvSpPr txBox="1"/>
          <p:nvPr/>
        </p:nvSpPr>
        <p:spPr>
          <a:xfrm>
            <a:off x="9041532" y="5970978"/>
            <a:ext cx="1704109" cy="400110"/>
          </a:xfrm>
          <a:prstGeom prst="rect">
            <a:avLst/>
          </a:prstGeom>
          <a:solidFill>
            <a:schemeClr val="accent1">
              <a:lumMod val="40000"/>
              <a:lumOff val="60000"/>
            </a:schemeClr>
          </a:solidFill>
        </p:spPr>
        <p:txBody>
          <a:bodyPr wrap="square" rtlCol="0">
            <a:spAutoFit/>
          </a:bodyPr>
          <a:lstStyle/>
          <a:p>
            <a:r>
              <a:rPr lang="fr-BE" sz="2000" i="0" u="none" strike="noStrike" baseline="0" dirty="0">
                <a:solidFill>
                  <a:srgbClr val="000000"/>
                </a:solidFill>
                <a:latin typeface="Times New Roman" panose="02020603050405020304" pitchFamily="18" charset="0"/>
              </a:rPr>
              <a:t>Pour finaliser</a:t>
            </a:r>
          </a:p>
        </p:txBody>
      </p:sp>
      <p:sp>
        <p:nvSpPr>
          <p:cNvPr id="31" name="Flèche : droite 30">
            <a:extLst>
              <a:ext uri="{FF2B5EF4-FFF2-40B4-BE49-F238E27FC236}">
                <a16:creationId xmlns:a16="http://schemas.microsoft.com/office/drawing/2014/main" id="{58F83615-2922-F57E-6C00-AC42F59D3961}"/>
              </a:ext>
            </a:extLst>
          </p:cNvPr>
          <p:cNvSpPr/>
          <p:nvPr/>
        </p:nvSpPr>
        <p:spPr>
          <a:xfrm rot="19544883">
            <a:off x="10799646" y="5647214"/>
            <a:ext cx="978408" cy="484632"/>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7567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80">
                                          <p:stCondLst>
                                            <p:cond delay="0"/>
                                          </p:stCondLst>
                                        </p:cTn>
                                        <p:tgtEl>
                                          <p:spTgt spid="31"/>
                                        </p:tgtEl>
                                      </p:cBhvr>
                                    </p:animEffect>
                                    <p:anim calcmode="lin" valueType="num">
                                      <p:cBhvr>
                                        <p:cTn id="2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4" dur="26">
                                          <p:stCondLst>
                                            <p:cond delay="650"/>
                                          </p:stCondLst>
                                        </p:cTn>
                                        <p:tgtEl>
                                          <p:spTgt spid="31"/>
                                        </p:tgtEl>
                                      </p:cBhvr>
                                      <p:to x="100000" y="60000"/>
                                    </p:animScale>
                                    <p:animScale>
                                      <p:cBhvr>
                                        <p:cTn id="35" dur="166" decel="50000">
                                          <p:stCondLst>
                                            <p:cond delay="676"/>
                                          </p:stCondLst>
                                        </p:cTn>
                                        <p:tgtEl>
                                          <p:spTgt spid="31"/>
                                        </p:tgtEl>
                                      </p:cBhvr>
                                      <p:to x="100000" y="100000"/>
                                    </p:animScale>
                                    <p:animScale>
                                      <p:cBhvr>
                                        <p:cTn id="36" dur="26">
                                          <p:stCondLst>
                                            <p:cond delay="1312"/>
                                          </p:stCondLst>
                                        </p:cTn>
                                        <p:tgtEl>
                                          <p:spTgt spid="31"/>
                                        </p:tgtEl>
                                      </p:cBhvr>
                                      <p:to x="100000" y="80000"/>
                                    </p:animScale>
                                    <p:animScale>
                                      <p:cBhvr>
                                        <p:cTn id="37" dur="166" decel="50000">
                                          <p:stCondLst>
                                            <p:cond delay="1338"/>
                                          </p:stCondLst>
                                        </p:cTn>
                                        <p:tgtEl>
                                          <p:spTgt spid="31"/>
                                        </p:tgtEl>
                                      </p:cBhvr>
                                      <p:to x="100000" y="100000"/>
                                    </p:animScale>
                                    <p:animScale>
                                      <p:cBhvr>
                                        <p:cTn id="38" dur="26">
                                          <p:stCondLst>
                                            <p:cond delay="1642"/>
                                          </p:stCondLst>
                                        </p:cTn>
                                        <p:tgtEl>
                                          <p:spTgt spid="31"/>
                                        </p:tgtEl>
                                      </p:cBhvr>
                                      <p:to x="100000" y="90000"/>
                                    </p:animScale>
                                    <p:animScale>
                                      <p:cBhvr>
                                        <p:cTn id="39" dur="166" decel="50000">
                                          <p:stCondLst>
                                            <p:cond delay="1668"/>
                                          </p:stCondLst>
                                        </p:cTn>
                                        <p:tgtEl>
                                          <p:spTgt spid="31"/>
                                        </p:tgtEl>
                                      </p:cBhvr>
                                      <p:to x="100000" y="100000"/>
                                    </p:animScale>
                                    <p:animScale>
                                      <p:cBhvr>
                                        <p:cTn id="40" dur="26">
                                          <p:stCondLst>
                                            <p:cond delay="1808"/>
                                          </p:stCondLst>
                                        </p:cTn>
                                        <p:tgtEl>
                                          <p:spTgt spid="31"/>
                                        </p:tgtEl>
                                      </p:cBhvr>
                                      <p:to x="100000" y="95000"/>
                                    </p:animScale>
                                    <p:animScale>
                                      <p:cBhvr>
                                        <p:cTn id="41"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40EFB3A9-AC8E-75A0-B29B-31BA90D509CB}"/>
              </a:ext>
            </a:extLst>
          </p:cNvPr>
          <p:cNvSpPr txBox="1"/>
          <p:nvPr/>
        </p:nvSpPr>
        <p:spPr>
          <a:xfrm>
            <a:off x="3464401" y="1989544"/>
            <a:ext cx="5346335" cy="1569660"/>
          </a:xfrm>
          <a:prstGeom prst="rect">
            <a:avLst/>
          </a:prstGeom>
          <a:noFill/>
        </p:spPr>
        <p:txBody>
          <a:bodyPr wrap="none" rtlCol="0">
            <a:spAutoFit/>
          </a:bodyPr>
          <a:lstStyle/>
          <a:p>
            <a:pPr algn="ctr"/>
            <a:r>
              <a:rPr lang="fr-BE" sz="9600" dirty="0">
                <a:solidFill>
                  <a:srgbClr val="FF0000"/>
                </a:solidFill>
                <a:latin typeface="Times New Roman" panose="02020603050405020304" pitchFamily="18" charset="0"/>
                <a:cs typeface="Times New Roman" panose="02020603050405020304" pitchFamily="18" charset="0"/>
              </a:rPr>
              <a:t>En voiture</a:t>
            </a:r>
          </a:p>
        </p:txBody>
      </p:sp>
    </p:spTree>
    <p:extLst>
      <p:ext uri="{BB962C8B-B14F-4D97-AF65-F5344CB8AC3E}">
        <p14:creationId xmlns:p14="http://schemas.microsoft.com/office/powerpoint/2010/main" val="2071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90"/>
                                          </p:val>
                                        </p:tav>
                                        <p:tav tm="100000">
                                          <p:val>
                                            <p:fltVal val="0"/>
                                          </p:val>
                                        </p:tav>
                                      </p:tavLst>
                                    </p:anim>
                                    <p:animEffect transition="in" filter="fade">
                                      <p:cBhvr>
                                        <p:cTn id="10" dur="3000"/>
                                        <p:tgtEl>
                                          <p:spTgt spid="2"/>
                                        </p:tgtEl>
                                      </p:cBhvr>
                                    </p:animEffect>
                                  </p:childTnLst>
                                </p:cTn>
                              </p:par>
                              <p:par>
                                <p:cTn id="11" presetID="6" presetClass="emph" presetSubtype="0" fill="hold" grpId="1" nodeType="withEffect">
                                  <p:stCondLst>
                                    <p:cond delay="5000"/>
                                  </p:stCondLst>
                                  <p:childTnLst>
                                    <p:animScale>
                                      <p:cBhvr>
                                        <p:cTn id="12" dur="4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3" name="ZoneTexte 2">
            <a:extLst>
              <a:ext uri="{FF2B5EF4-FFF2-40B4-BE49-F238E27FC236}">
                <a16:creationId xmlns:a16="http://schemas.microsoft.com/office/drawing/2014/main" id="{27B8C7B8-337E-57E4-3473-52F18823AF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955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92549"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Description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6" name="Image 5">
            <a:extLst>
              <a:ext uri="{FF2B5EF4-FFF2-40B4-BE49-F238E27FC236}">
                <a16:creationId xmlns:a16="http://schemas.microsoft.com/office/drawing/2014/main" id="{5771D818-DEEB-C21E-065F-B1238FD74385}"/>
              </a:ext>
            </a:extLst>
          </p:cNvPr>
          <p:cNvPicPr>
            <a:picLocks noChangeAspect="1"/>
          </p:cNvPicPr>
          <p:nvPr/>
        </p:nvPicPr>
        <p:blipFill>
          <a:blip r:embed="rId3"/>
          <a:srcRect b="8391"/>
          <a:stretch/>
        </p:blipFill>
        <p:spPr>
          <a:xfrm>
            <a:off x="1264738" y="1484671"/>
            <a:ext cx="9724333" cy="3864078"/>
          </a:xfrm>
          <a:prstGeom prst="rect">
            <a:avLst/>
          </a:prstGeom>
        </p:spPr>
      </p:pic>
      <p:sp>
        <p:nvSpPr>
          <p:cNvPr id="8" name="ZoneTexte 7">
            <a:extLst>
              <a:ext uri="{FF2B5EF4-FFF2-40B4-BE49-F238E27FC236}">
                <a16:creationId xmlns:a16="http://schemas.microsoft.com/office/drawing/2014/main" id="{54BCF30F-2F5D-4449-52F9-3878B7451BE7}"/>
              </a:ext>
            </a:extLst>
          </p:cNvPr>
          <p:cNvSpPr txBox="1"/>
          <p:nvPr/>
        </p:nvSpPr>
        <p:spPr>
          <a:xfrm>
            <a:off x="101582" y="5386614"/>
            <a:ext cx="3711804" cy="369332"/>
          </a:xfrm>
          <a:prstGeom prst="rect">
            <a:avLst/>
          </a:prstGeom>
          <a:solidFill>
            <a:srgbClr val="FFFF00"/>
          </a:solidFill>
        </p:spPr>
        <p:txBody>
          <a:bodyPr wrap="square">
            <a:spAutoFit/>
          </a:bodyPr>
          <a:lstStyle/>
          <a:p>
            <a:r>
              <a:rPr lang="fr-FR" sz="1800" b="0" i="0" u="none" strike="noStrike" baseline="0" dirty="0">
                <a:solidFill>
                  <a:schemeClr val="tx2">
                    <a:lumMod val="75000"/>
                    <a:lumOff val="25000"/>
                  </a:schemeClr>
                </a:solidFill>
                <a:latin typeface="Times New Roman" panose="02020603050405020304" pitchFamily="18" charset="0"/>
              </a:rPr>
              <a:t>a)-f)Touches de fonction (LED on/off) </a:t>
            </a:r>
          </a:p>
        </p:txBody>
      </p:sp>
      <p:sp>
        <p:nvSpPr>
          <p:cNvPr id="10" name="ZoneTexte 9">
            <a:extLst>
              <a:ext uri="{FF2B5EF4-FFF2-40B4-BE49-F238E27FC236}">
                <a16:creationId xmlns:a16="http://schemas.microsoft.com/office/drawing/2014/main" id="{A06E5E0D-3F7D-3D17-8DE7-28C0B2323478}"/>
              </a:ext>
            </a:extLst>
          </p:cNvPr>
          <p:cNvSpPr txBox="1"/>
          <p:nvPr/>
        </p:nvSpPr>
        <p:spPr>
          <a:xfrm>
            <a:off x="101582" y="5766277"/>
            <a:ext cx="3491067" cy="646331"/>
          </a:xfrm>
          <a:prstGeom prst="rect">
            <a:avLst/>
          </a:prstGeom>
          <a:solidFill>
            <a:srgbClr val="FFFF00"/>
          </a:solidFill>
        </p:spPr>
        <p:txBody>
          <a:bodyPr wrap="square">
            <a:spAutoFit/>
          </a:bodyPr>
          <a:lstStyle/>
          <a:p>
            <a:pPr marL="533400" indent="-533400"/>
            <a:r>
              <a:rPr lang="fr-FR" sz="1800" b="0" i="0" u="none" strike="noStrike" baseline="0" dirty="0">
                <a:solidFill>
                  <a:schemeClr val="accent1">
                    <a:lumMod val="75000"/>
                  </a:schemeClr>
                </a:solidFill>
                <a:latin typeface="Times New Roman" panose="02020603050405020304" pitchFamily="18" charset="0"/>
              </a:rPr>
              <a:t>b)-g) Régulateurs avec fonction de changement de direction. </a:t>
            </a:r>
          </a:p>
        </p:txBody>
      </p:sp>
      <p:sp>
        <p:nvSpPr>
          <p:cNvPr id="12" name="ZoneTexte 11">
            <a:extLst>
              <a:ext uri="{FF2B5EF4-FFF2-40B4-BE49-F238E27FC236}">
                <a16:creationId xmlns:a16="http://schemas.microsoft.com/office/drawing/2014/main" id="{CBB05D62-5D00-C92A-6EEC-E6CC7080721E}"/>
              </a:ext>
            </a:extLst>
          </p:cNvPr>
          <p:cNvSpPr txBox="1"/>
          <p:nvPr/>
        </p:nvSpPr>
        <p:spPr>
          <a:xfrm>
            <a:off x="3844837" y="5386614"/>
            <a:ext cx="4631748" cy="923330"/>
          </a:xfrm>
          <a:prstGeom prst="rect">
            <a:avLst/>
          </a:prstGeom>
          <a:solidFill>
            <a:srgbClr val="FFFF00"/>
          </a:solidFill>
        </p:spPr>
        <p:txBody>
          <a:bodyPr wrap="square">
            <a:spAutoFit/>
          </a:bodyPr>
          <a:lstStyle/>
          <a:p>
            <a:pPr marL="271463" indent="-271463"/>
            <a:r>
              <a:rPr lang="fr-FR" sz="1800" b="0" i="0" u="none" strike="noStrike" baseline="0" dirty="0">
                <a:solidFill>
                  <a:schemeClr val="accent1">
                    <a:lumMod val="75000"/>
                  </a:schemeClr>
                </a:solidFill>
                <a:latin typeface="Times New Roman" panose="02020603050405020304" pitchFamily="18" charset="0"/>
              </a:rPr>
              <a:t>c) Un joystick à 4 directions et click au centre. (navigation menus, sélection Locos, sifflet </a:t>
            </a:r>
            <a:r>
              <a:rPr lang="fr-FR" dirty="0">
                <a:solidFill>
                  <a:schemeClr val="accent1">
                    <a:lumMod val="75000"/>
                  </a:schemeClr>
                </a:solidFill>
                <a:latin typeface="Times New Roman" panose="02020603050405020304" pitchFamily="18" charset="0"/>
              </a:rPr>
              <a:t>L</a:t>
            </a:r>
            <a:r>
              <a:rPr lang="fr-FR" sz="1800" b="0" i="0" u="none" strike="noStrike" baseline="0" dirty="0">
                <a:solidFill>
                  <a:schemeClr val="accent1">
                    <a:lumMod val="75000"/>
                  </a:schemeClr>
                </a:solidFill>
                <a:latin typeface="Times New Roman" panose="02020603050405020304" pitchFamily="18" charset="0"/>
              </a:rPr>
              <a:t>oco)</a:t>
            </a:r>
          </a:p>
        </p:txBody>
      </p:sp>
      <p:sp>
        <p:nvSpPr>
          <p:cNvPr id="14" name="ZoneTexte 13">
            <a:extLst>
              <a:ext uri="{FF2B5EF4-FFF2-40B4-BE49-F238E27FC236}">
                <a16:creationId xmlns:a16="http://schemas.microsoft.com/office/drawing/2014/main" id="{E0F5CF33-05CB-DDC2-5907-567C22282E15}"/>
              </a:ext>
            </a:extLst>
          </p:cNvPr>
          <p:cNvSpPr txBox="1"/>
          <p:nvPr/>
        </p:nvSpPr>
        <p:spPr>
          <a:xfrm>
            <a:off x="3844837" y="6348731"/>
            <a:ext cx="4309630" cy="369332"/>
          </a:xfrm>
          <a:prstGeom prst="rect">
            <a:avLst/>
          </a:prstGeom>
          <a:solidFill>
            <a:srgbClr val="FFFF00"/>
          </a:solidFill>
        </p:spPr>
        <p:txBody>
          <a:bodyPr wrap="square">
            <a:spAutoFit/>
          </a:bodyPr>
          <a:lstStyle/>
          <a:p>
            <a:r>
              <a:rPr lang="fr-FR" sz="1800" b="0" i="0" u="none" strike="noStrike" baseline="0" dirty="0">
                <a:solidFill>
                  <a:schemeClr val="accent1">
                    <a:lumMod val="75000"/>
                  </a:schemeClr>
                </a:solidFill>
                <a:latin typeface="Times New Roman" panose="02020603050405020304" pitchFamily="18" charset="0"/>
              </a:rPr>
              <a:t>d) Touche « Stop</a:t>
            </a:r>
            <a:r>
              <a:rPr lang="fr-FR" dirty="0">
                <a:solidFill>
                  <a:schemeClr val="accent1">
                    <a:lumMod val="75000"/>
                  </a:schemeClr>
                </a:solidFill>
                <a:latin typeface="Times New Roman" panose="02020603050405020304" pitchFamily="18" charset="0"/>
              </a:rPr>
              <a:t> » (</a:t>
            </a:r>
            <a:r>
              <a:rPr lang="fr-FR" sz="1800" b="0" i="0" u="none" strike="noStrike" baseline="0" dirty="0">
                <a:solidFill>
                  <a:schemeClr val="accent1">
                    <a:lumMod val="75000"/>
                  </a:schemeClr>
                </a:solidFill>
                <a:latin typeface="Times New Roman" panose="02020603050405020304" pitchFamily="18" charset="0"/>
              </a:rPr>
              <a:t>hors tension. arrêt </a:t>
            </a:r>
            <a:r>
              <a:rPr lang="fr-FR" sz="1800" b="0" i="0" u="none" strike="noStrike" baseline="0" dirty="0" err="1">
                <a:solidFill>
                  <a:schemeClr val="accent1">
                    <a:lumMod val="75000"/>
                  </a:schemeClr>
                </a:solidFill>
                <a:latin typeface="Times New Roman" panose="02020603050405020304" pitchFamily="18" charset="0"/>
              </a:rPr>
              <a:t>ECoS</a:t>
            </a:r>
            <a:r>
              <a:rPr lang="fr-FR" sz="1800" b="0" i="0" u="none" strike="noStrike" baseline="0" dirty="0">
                <a:solidFill>
                  <a:schemeClr val="accent1">
                    <a:lumMod val="75000"/>
                  </a:schemeClr>
                </a:solidFill>
                <a:latin typeface="Times New Roman" panose="02020603050405020304" pitchFamily="18" charset="0"/>
              </a:rPr>
              <a:t> </a:t>
            </a:r>
            <a:endParaRPr lang="fr-BE" dirty="0">
              <a:solidFill>
                <a:schemeClr val="accent1">
                  <a:lumMod val="75000"/>
                </a:schemeClr>
              </a:solidFill>
            </a:endParaRPr>
          </a:p>
        </p:txBody>
      </p:sp>
      <p:sp>
        <p:nvSpPr>
          <p:cNvPr id="15" name="ZoneTexte 14">
            <a:extLst>
              <a:ext uri="{FF2B5EF4-FFF2-40B4-BE49-F238E27FC236}">
                <a16:creationId xmlns:a16="http://schemas.microsoft.com/office/drawing/2014/main" id="{101A7DE5-F7C7-C405-2EC7-99BF3DFFFFC5}"/>
              </a:ext>
            </a:extLst>
          </p:cNvPr>
          <p:cNvSpPr txBox="1"/>
          <p:nvPr/>
        </p:nvSpPr>
        <p:spPr>
          <a:xfrm>
            <a:off x="9822730" y="4138368"/>
            <a:ext cx="324128" cy="307777"/>
          </a:xfrm>
          <a:prstGeom prst="rect">
            <a:avLst/>
          </a:prstGeom>
          <a:noFill/>
        </p:spPr>
        <p:txBody>
          <a:bodyPr wrap="none" rtlCol="0">
            <a:spAutoFit/>
          </a:bodyPr>
          <a:lstStyle/>
          <a:p>
            <a:r>
              <a:rPr lang="fr-BE" sz="1400" dirty="0">
                <a:latin typeface="Times New Roman" panose="02020603050405020304" pitchFamily="18" charset="0"/>
                <a:cs typeface="Times New Roman" panose="02020603050405020304" pitchFamily="18" charset="0"/>
              </a:rPr>
              <a:t>c)</a:t>
            </a:r>
          </a:p>
        </p:txBody>
      </p:sp>
      <p:cxnSp>
        <p:nvCxnSpPr>
          <p:cNvPr id="17" name="Connecteur droit 16">
            <a:extLst>
              <a:ext uri="{FF2B5EF4-FFF2-40B4-BE49-F238E27FC236}">
                <a16:creationId xmlns:a16="http://schemas.microsoft.com/office/drawing/2014/main" id="{F4F18353-1353-FC43-B960-F345B78D5A8F}"/>
              </a:ext>
            </a:extLst>
          </p:cNvPr>
          <p:cNvCxnSpPr>
            <a:cxnSpLocks/>
            <a:stCxn id="15" idx="1"/>
          </p:cNvCxnSpPr>
          <p:nvPr/>
        </p:nvCxnSpPr>
        <p:spPr>
          <a:xfrm flipH="1" flipV="1">
            <a:off x="9304256" y="4199641"/>
            <a:ext cx="518474" cy="92616"/>
          </a:xfrm>
          <a:prstGeom prst="line">
            <a:avLst/>
          </a:prstGeom>
          <a:ln w="34925">
            <a:solidFill>
              <a:srgbClr val="FFCC00"/>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1F61B2FF-820F-2F61-9686-473FECE2E0B2}"/>
              </a:ext>
            </a:extLst>
          </p:cNvPr>
          <p:cNvSpPr txBox="1"/>
          <p:nvPr/>
        </p:nvSpPr>
        <p:spPr>
          <a:xfrm>
            <a:off x="8599353" y="5391769"/>
            <a:ext cx="2891228" cy="646331"/>
          </a:xfrm>
          <a:prstGeom prst="rect">
            <a:avLst/>
          </a:prstGeom>
          <a:solidFill>
            <a:srgbClr val="FFFF00"/>
          </a:solidFill>
        </p:spPr>
        <p:txBody>
          <a:bodyPr wrap="square">
            <a:spAutoFit/>
          </a:bodyPr>
          <a:lstStyle/>
          <a:p>
            <a:pPr marL="271463" indent="-271463"/>
            <a:r>
              <a:rPr lang="fr-FR" dirty="0">
                <a:solidFill>
                  <a:schemeClr val="accent1">
                    <a:lumMod val="75000"/>
                  </a:schemeClr>
                </a:solidFill>
                <a:latin typeface="Times New Roman" panose="02020603050405020304" pitchFamily="18" charset="0"/>
              </a:rPr>
              <a:t>e</a:t>
            </a:r>
            <a:r>
              <a:rPr lang="fr-FR" sz="1800" b="0" i="0" u="none" strike="noStrike" baseline="0" dirty="0">
                <a:solidFill>
                  <a:schemeClr val="accent1">
                    <a:lumMod val="75000"/>
                  </a:schemeClr>
                </a:solidFill>
                <a:latin typeface="Times New Roman" panose="02020603050405020304" pitchFamily="18" charset="0"/>
              </a:rPr>
              <a:t>) Touche « </a:t>
            </a:r>
            <a:r>
              <a:rPr lang="fr-FR" dirty="0">
                <a:solidFill>
                  <a:schemeClr val="accent1">
                    <a:lumMod val="75000"/>
                  </a:schemeClr>
                </a:solidFill>
                <a:latin typeface="Times New Roman" panose="02020603050405020304" pitchFamily="18" charset="0"/>
              </a:rPr>
              <a:t>Go » </a:t>
            </a:r>
            <a:br>
              <a:rPr lang="fr-FR" dirty="0">
                <a:solidFill>
                  <a:schemeClr val="accent1">
                    <a:lumMod val="75000"/>
                  </a:schemeClr>
                </a:solidFill>
                <a:latin typeface="Times New Roman" panose="02020603050405020304" pitchFamily="18" charset="0"/>
              </a:rPr>
            </a:br>
            <a:r>
              <a:rPr lang="fr-FR" dirty="0">
                <a:solidFill>
                  <a:schemeClr val="accent1">
                    <a:lumMod val="75000"/>
                  </a:schemeClr>
                </a:solidFill>
                <a:latin typeface="Times New Roman" panose="02020603050405020304" pitchFamily="18" charset="0"/>
              </a:rPr>
              <a:t>(Mise sous tension)</a:t>
            </a:r>
            <a:endParaRPr lang="fr-BE" dirty="0">
              <a:solidFill>
                <a:schemeClr val="accent1">
                  <a:lumMod val="75000"/>
                </a:schemeClr>
              </a:solidFill>
            </a:endParaRPr>
          </a:p>
        </p:txBody>
      </p:sp>
      <p:sp>
        <p:nvSpPr>
          <p:cNvPr id="20" name="ZoneTexte 19">
            <a:extLst>
              <a:ext uri="{FF2B5EF4-FFF2-40B4-BE49-F238E27FC236}">
                <a16:creationId xmlns:a16="http://schemas.microsoft.com/office/drawing/2014/main" id="{F6D16CD2-7FDE-D3A7-8C5F-F062E617EF48}"/>
              </a:ext>
            </a:extLst>
          </p:cNvPr>
          <p:cNvSpPr txBox="1"/>
          <p:nvPr/>
        </p:nvSpPr>
        <p:spPr>
          <a:xfrm>
            <a:off x="8817067" y="582067"/>
            <a:ext cx="2891228" cy="646331"/>
          </a:xfrm>
          <a:prstGeom prst="rect">
            <a:avLst/>
          </a:prstGeom>
          <a:solidFill>
            <a:srgbClr val="FFFF00"/>
          </a:solidFill>
        </p:spPr>
        <p:txBody>
          <a:bodyPr wrap="square">
            <a:spAutoFit/>
          </a:bodyPr>
          <a:lstStyle/>
          <a:p>
            <a:pPr marL="271463" indent="-271463"/>
            <a:r>
              <a:rPr lang="fr-FR" sz="1800" b="0" i="0" u="none" strike="noStrike" baseline="0" dirty="0">
                <a:solidFill>
                  <a:schemeClr val="accent1">
                    <a:lumMod val="75000"/>
                  </a:schemeClr>
                </a:solidFill>
                <a:latin typeface="Times New Roman" panose="02020603050405020304" pitchFamily="18" charset="0"/>
              </a:rPr>
              <a:t>f) Rangement pour le stylet</a:t>
            </a:r>
          </a:p>
          <a:p>
            <a:pPr marL="271463" indent="-271463"/>
            <a:r>
              <a:rPr lang="fr-FR" dirty="0">
                <a:solidFill>
                  <a:schemeClr val="accent1">
                    <a:lumMod val="75000"/>
                  </a:schemeClr>
                </a:solidFill>
                <a:latin typeface="Times New Roman" panose="02020603050405020304" pitchFamily="18" charset="0"/>
              </a:rPr>
              <a:t>j) Stylet</a:t>
            </a:r>
            <a:endParaRPr lang="fr-BE" dirty="0">
              <a:solidFill>
                <a:schemeClr val="accent1">
                  <a:lumMod val="75000"/>
                </a:schemeClr>
              </a:solidFill>
            </a:endParaRPr>
          </a:p>
        </p:txBody>
      </p:sp>
      <p:sp>
        <p:nvSpPr>
          <p:cNvPr id="21" name="ZoneTexte 20">
            <a:extLst>
              <a:ext uri="{FF2B5EF4-FFF2-40B4-BE49-F238E27FC236}">
                <a16:creationId xmlns:a16="http://schemas.microsoft.com/office/drawing/2014/main" id="{D1EFB2BB-7A07-CE7E-CD66-2F6CB4AB34E9}"/>
              </a:ext>
            </a:extLst>
          </p:cNvPr>
          <p:cNvSpPr txBox="1"/>
          <p:nvPr/>
        </p:nvSpPr>
        <p:spPr>
          <a:xfrm>
            <a:off x="1663228" y="139937"/>
            <a:ext cx="2891228" cy="369332"/>
          </a:xfrm>
          <a:prstGeom prst="rect">
            <a:avLst/>
          </a:prstGeom>
          <a:solidFill>
            <a:srgbClr val="FFFF00"/>
          </a:solidFill>
        </p:spPr>
        <p:txBody>
          <a:bodyPr wrap="square">
            <a:spAutoFit/>
          </a:bodyPr>
          <a:lstStyle/>
          <a:p>
            <a:pPr marL="271463" indent="-271463"/>
            <a:r>
              <a:rPr lang="fr-FR" dirty="0">
                <a:solidFill>
                  <a:schemeClr val="accent1">
                    <a:lumMod val="75000"/>
                  </a:schemeClr>
                </a:solidFill>
                <a:latin typeface="Times New Roman" panose="02020603050405020304" pitchFamily="18" charset="0"/>
              </a:rPr>
              <a:t>i</a:t>
            </a:r>
            <a:r>
              <a:rPr lang="fr-FR" sz="1800" b="0" i="0" u="none" strike="noStrike" baseline="0" dirty="0">
                <a:solidFill>
                  <a:schemeClr val="accent1">
                    <a:lumMod val="75000"/>
                  </a:schemeClr>
                </a:solidFill>
                <a:latin typeface="Times New Roman" panose="02020603050405020304" pitchFamily="18" charset="0"/>
              </a:rPr>
              <a:t>) LCD Ecran tactile </a:t>
            </a:r>
            <a:endParaRPr lang="fr-BE" dirty="0">
              <a:solidFill>
                <a:schemeClr val="accent1">
                  <a:lumMod val="75000"/>
                </a:schemeClr>
              </a:solidFill>
            </a:endParaRPr>
          </a:p>
        </p:txBody>
      </p:sp>
      <p:sp>
        <p:nvSpPr>
          <p:cNvPr id="22" name="ZoneTexte 21">
            <a:extLst>
              <a:ext uri="{FF2B5EF4-FFF2-40B4-BE49-F238E27FC236}">
                <a16:creationId xmlns:a16="http://schemas.microsoft.com/office/drawing/2014/main" id="{8FB3F310-75C0-31C1-1E0F-795BC1EC1B78}"/>
              </a:ext>
            </a:extLst>
          </p:cNvPr>
          <p:cNvSpPr txBox="1"/>
          <p:nvPr/>
        </p:nvSpPr>
        <p:spPr>
          <a:xfrm>
            <a:off x="9655857" y="4702418"/>
            <a:ext cx="333746" cy="307777"/>
          </a:xfrm>
          <a:prstGeom prst="rect">
            <a:avLst/>
          </a:prstGeom>
          <a:noFill/>
        </p:spPr>
        <p:txBody>
          <a:bodyPr wrap="none" rtlCol="0">
            <a:spAutoFit/>
          </a:bodyPr>
          <a:lstStyle/>
          <a:p>
            <a:r>
              <a:rPr lang="fr-BE" sz="1400" dirty="0">
                <a:latin typeface="Times New Roman" panose="02020603050405020304" pitchFamily="18" charset="0"/>
                <a:cs typeface="Times New Roman" panose="02020603050405020304" pitchFamily="18" charset="0"/>
              </a:rPr>
              <a:t>k)</a:t>
            </a:r>
          </a:p>
        </p:txBody>
      </p:sp>
      <p:cxnSp>
        <p:nvCxnSpPr>
          <p:cNvPr id="23" name="Connecteur droit 22">
            <a:extLst>
              <a:ext uri="{FF2B5EF4-FFF2-40B4-BE49-F238E27FC236}">
                <a16:creationId xmlns:a16="http://schemas.microsoft.com/office/drawing/2014/main" id="{8CC867C7-8B6D-2804-6CAC-A6670D8C09DB}"/>
              </a:ext>
            </a:extLst>
          </p:cNvPr>
          <p:cNvCxnSpPr>
            <a:cxnSpLocks/>
            <a:stCxn id="22" idx="1"/>
          </p:cNvCxnSpPr>
          <p:nvPr/>
        </p:nvCxnSpPr>
        <p:spPr>
          <a:xfrm flipH="1" flipV="1">
            <a:off x="8599353" y="4045753"/>
            <a:ext cx="1056504" cy="810554"/>
          </a:xfrm>
          <a:prstGeom prst="line">
            <a:avLst/>
          </a:prstGeom>
          <a:ln w="34925">
            <a:solidFill>
              <a:srgbClr val="FFCC00"/>
            </a:solidFill>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78995D70-E3E6-89C1-2929-6200F998F194}"/>
              </a:ext>
            </a:extLst>
          </p:cNvPr>
          <p:cNvSpPr txBox="1"/>
          <p:nvPr/>
        </p:nvSpPr>
        <p:spPr>
          <a:xfrm>
            <a:off x="1663228" y="1188235"/>
            <a:ext cx="2891228" cy="369332"/>
          </a:xfrm>
          <a:prstGeom prst="rect">
            <a:avLst/>
          </a:prstGeom>
          <a:solidFill>
            <a:srgbClr val="FFFF00"/>
          </a:solidFill>
        </p:spPr>
        <p:txBody>
          <a:bodyPr wrap="square">
            <a:spAutoFit/>
          </a:bodyPr>
          <a:lstStyle/>
          <a:p>
            <a:pPr marL="271463" indent="-271463"/>
            <a:r>
              <a:rPr lang="fr-FR" dirty="0">
                <a:solidFill>
                  <a:schemeClr val="accent1">
                    <a:lumMod val="75000"/>
                  </a:schemeClr>
                </a:solidFill>
                <a:latin typeface="Times New Roman" panose="02020603050405020304" pitchFamily="18" charset="0"/>
              </a:rPr>
              <a:t>k) </a:t>
            </a:r>
            <a:r>
              <a:rPr lang="fr-FR" sz="1800" b="0" i="0" u="none" strike="noStrike" baseline="0" dirty="0">
                <a:solidFill>
                  <a:schemeClr val="accent1">
                    <a:lumMod val="75000"/>
                  </a:schemeClr>
                </a:solidFill>
                <a:latin typeface="Times New Roman" panose="02020603050405020304" pitchFamily="18" charset="0"/>
              </a:rPr>
              <a:t>Sélection des locomotives </a:t>
            </a:r>
            <a:endParaRPr lang="fr-BE" dirty="0">
              <a:solidFill>
                <a:schemeClr val="accent1">
                  <a:lumMod val="75000"/>
                </a:schemeClr>
              </a:solidFill>
            </a:endParaRPr>
          </a:p>
        </p:txBody>
      </p:sp>
      <p:sp>
        <p:nvSpPr>
          <p:cNvPr id="3" name="ZoneTexte 2">
            <a:extLst>
              <a:ext uri="{FF2B5EF4-FFF2-40B4-BE49-F238E27FC236}">
                <a16:creationId xmlns:a16="http://schemas.microsoft.com/office/drawing/2014/main" id="{D647696D-4494-C498-5E1C-92034CD87125}"/>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5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2000"/>
                                        <p:tgtEl>
                                          <p:spTgt spid="21"/>
                                        </p:tgtEl>
                                      </p:cBhvr>
                                    </p:animEffect>
                                    <p:anim calcmode="lin" valueType="num">
                                      <p:cBhvr>
                                        <p:cTn id="45" dur="2000" fill="hold"/>
                                        <p:tgtEl>
                                          <p:spTgt spid="21"/>
                                        </p:tgtEl>
                                        <p:attrNameLst>
                                          <p:attrName>ppt_w</p:attrName>
                                        </p:attrNameLst>
                                      </p:cBhvr>
                                      <p:tavLst>
                                        <p:tav tm="0" fmla="#ppt_w*sin(2.5*pi*$)">
                                          <p:val>
                                            <p:fltVal val="0"/>
                                          </p:val>
                                        </p:tav>
                                        <p:tav tm="100000">
                                          <p:val>
                                            <p:fltVal val="1"/>
                                          </p:val>
                                        </p:tav>
                                      </p:tavLst>
                                    </p:anim>
                                    <p:anim calcmode="lin" valueType="num">
                                      <p:cBhvr>
                                        <p:cTn id="46"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fltVal val="0"/>
                                          </p:val>
                                        </p:tav>
                                        <p:tav tm="100000">
                                          <p:val>
                                            <p:strVal val="#ppt_w"/>
                                          </p:val>
                                        </p:tav>
                                      </p:tavLst>
                                    </p:anim>
                                    <p:anim calcmode="lin" valueType="num">
                                      <p:cBhvr>
                                        <p:cTn id="52" dur="1000" fill="hold"/>
                                        <p:tgtEl>
                                          <p:spTgt spid="26"/>
                                        </p:tgtEl>
                                        <p:attrNameLst>
                                          <p:attrName>ppt_h</p:attrName>
                                        </p:attrNameLst>
                                      </p:cBhvr>
                                      <p:tavLst>
                                        <p:tav tm="0">
                                          <p:val>
                                            <p:fltVal val="0"/>
                                          </p:val>
                                        </p:tav>
                                        <p:tav tm="100000">
                                          <p:val>
                                            <p:strVal val="#ppt_h"/>
                                          </p:val>
                                        </p:tav>
                                      </p:tavLst>
                                    </p:anim>
                                    <p:anim calcmode="lin" valueType="num">
                                      <p:cBhvr>
                                        <p:cTn id="53" dur="1000" fill="hold"/>
                                        <p:tgtEl>
                                          <p:spTgt spid="26"/>
                                        </p:tgtEl>
                                        <p:attrNameLst>
                                          <p:attrName>style.rotation</p:attrName>
                                        </p:attrNameLst>
                                      </p:cBhvr>
                                      <p:tavLst>
                                        <p:tav tm="0">
                                          <p:val>
                                            <p:fltVal val="90"/>
                                          </p:val>
                                        </p:tav>
                                        <p:tav tm="100000">
                                          <p:val>
                                            <p:fltVal val="0"/>
                                          </p:val>
                                        </p:tav>
                                      </p:tavLst>
                                    </p:anim>
                                    <p:animEffect transition="in" filter="fade">
                                      <p:cBhvr>
                                        <p:cTn id="5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9" grpId="0" animBg="1"/>
      <p:bldP spid="20" grpId="0" animBg="1"/>
      <p:bldP spid="21"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92549"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Description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10" name="Image 9" descr="Une image contenant Appareils électroniques, texte, imprimante, caméra&#10;&#10;Description générée automatiquement">
            <a:extLst>
              <a:ext uri="{FF2B5EF4-FFF2-40B4-BE49-F238E27FC236}">
                <a16:creationId xmlns:a16="http://schemas.microsoft.com/office/drawing/2014/main" id="{50A8FCC1-3B0F-7B2C-B47F-257A0964D696}"/>
              </a:ext>
            </a:extLst>
          </p:cNvPr>
          <p:cNvPicPr>
            <a:picLocks noChangeAspect="1"/>
          </p:cNvPicPr>
          <p:nvPr/>
        </p:nvPicPr>
        <p:blipFill>
          <a:blip r:embed="rId3">
            <a:extLst>
              <a:ext uri="{28A0092B-C50C-407E-A947-70E740481C1C}">
                <a14:useLocalDpi xmlns:a14="http://schemas.microsoft.com/office/drawing/2010/main" val="0"/>
              </a:ext>
            </a:extLst>
          </a:blip>
          <a:srcRect l="5801" t="11615" r="4308" b="8235"/>
          <a:stretch/>
        </p:blipFill>
        <p:spPr>
          <a:xfrm>
            <a:off x="1834242" y="1490100"/>
            <a:ext cx="8523515" cy="3614057"/>
          </a:xfrm>
          <a:prstGeom prst="rect">
            <a:avLst/>
          </a:prstGeom>
        </p:spPr>
      </p:pic>
      <p:pic>
        <p:nvPicPr>
          <p:cNvPr id="12" name="Image 11" descr="Une image contenant Appareils électroniques, texte, imprimante, caméra&#10;&#10;Description générée automatiquement">
            <a:extLst>
              <a:ext uri="{FF2B5EF4-FFF2-40B4-BE49-F238E27FC236}">
                <a16:creationId xmlns:a16="http://schemas.microsoft.com/office/drawing/2014/main" id="{16F347CF-536B-D09F-43D7-86BADAD46E62}"/>
              </a:ext>
            </a:extLst>
          </p:cNvPr>
          <p:cNvPicPr>
            <a:picLocks noChangeAspect="1"/>
          </p:cNvPicPr>
          <p:nvPr/>
        </p:nvPicPr>
        <p:blipFill>
          <a:blip r:embed="rId3">
            <a:extLst>
              <a:ext uri="{28A0092B-C50C-407E-A947-70E740481C1C}">
                <a14:useLocalDpi xmlns:a14="http://schemas.microsoft.com/office/drawing/2010/main" val="0"/>
              </a:ext>
            </a:extLst>
          </a:blip>
          <a:srcRect l="33468" r="18370" b="63278"/>
          <a:stretch/>
        </p:blipFill>
        <p:spPr>
          <a:xfrm>
            <a:off x="293914" y="4628702"/>
            <a:ext cx="4566721" cy="1655863"/>
          </a:xfrm>
          <a:prstGeom prst="rect">
            <a:avLst/>
          </a:prstGeom>
        </p:spPr>
      </p:pic>
      <p:cxnSp>
        <p:nvCxnSpPr>
          <p:cNvPr id="14" name="Connecteur droit avec flèche 13">
            <a:extLst>
              <a:ext uri="{FF2B5EF4-FFF2-40B4-BE49-F238E27FC236}">
                <a16:creationId xmlns:a16="http://schemas.microsoft.com/office/drawing/2014/main" id="{0448EC9A-71CC-D5F0-E3DC-411809ABF27F}"/>
              </a:ext>
            </a:extLst>
          </p:cNvPr>
          <p:cNvCxnSpPr>
            <a:cxnSpLocks/>
            <a:stCxn id="12" idx="0"/>
          </p:cNvCxnSpPr>
          <p:nvPr/>
        </p:nvCxnSpPr>
        <p:spPr>
          <a:xfrm flipV="1">
            <a:off x="2577275" y="2481943"/>
            <a:ext cx="2283360" cy="2146759"/>
          </a:xfrm>
          <a:prstGeom prst="straightConnector1">
            <a:avLst/>
          </a:prstGeom>
          <a:ln w="44450">
            <a:solidFill>
              <a:srgbClr val="FFCC00"/>
            </a:solidFill>
            <a:tailEnd type="triangle"/>
          </a:ln>
        </p:spPr>
        <p:style>
          <a:lnRef idx="2">
            <a:schemeClr val="accent1"/>
          </a:lnRef>
          <a:fillRef idx="0">
            <a:schemeClr val="accent1"/>
          </a:fillRef>
          <a:effectRef idx="1">
            <a:schemeClr val="accent1"/>
          </a:effectRef>
          <a:fontRef idx="minor">
            <a:schemeClr val="tx1"/>
          </a:fontRef>
        </p:style>
      </p:cxnSp>
      <p:sp>
        <p:nvSpPr>
          <p:cNvPr id="17" name="Ellipse 16">
            <a:extLst>
              <a:ext uri="{FF2B5EF4-FFF2-40B4-BE49-F238E27FC236}">
                <a16:creationId xmlns:a16="http://schemas.microsoft.com/office/drawing/2014/main" id="{81BB2D39-1D8F-307E-05FB-9778A7AD495B}"/>
              </a:ext>
            </a:extLst>
          </p:cNvPr>
          <p:cNvSpPr/>
          <p:nvPr/>
        </p:nvSpPr>
        <p:spPr>
          <a:xfrm>
            <a:off x="4160900" y="1393370"/>
            <a:ext cx="5308065" cy="1327701"/>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Image 19" descr="Une image contenant Appareils électroniques, texte, imprimante, caméra&#10;&#10;Description générée automatiquement">
            <a:extLst>
              <a:ext uri="{FF2B5EF4-FFF2-40B4-BE49-F238E27FC236}">
                <a16:creationId xmlns:a16="http://schemas.microsoft.com/office/drawing/2014/main" id="{D0B2F005-1474-A319-93CC-A9AEC2EAD96C}"/>
              </a:ext>
            </a:extLst>
          </p:cNvPr>
          <p:cNvPicPr>
            <a:picLocks noChangeAspect="1"/>
          </p:cNvPicPr>
          <p:nvPr/>
        </p:nvPicPr>
        <p:blipFill>
          <a:blip r:embed="rId3">
            <a:extLst>
              <a:ext uri="{28A0092B-C50C-407E-A947-70E740481C1C}">
                <a14:useLocalDpi xmlns:a14="http://schemas.microsoft.com/office/drawing/2010/main" val="0"/>
              </a:ext>
            </a:extLst>
          </a:blip>
          <a:srcRect l="40471" t="49554" r="36972" b="14995"/>
          <a:stretch/>
        </p:blipFill>
        <p:spPr>
          <a:xfrm>
            <a:off x="8052787" y="4148737"/>
            <a:ext cx="3398983" cy="2540288"/>
          </a:xfrm>
          <a:prstGeom prst="rect">
            <a:avLst/>
          </a:prstGeom>
        </p:spPr>
      </p:pic>
      <p:sp>
        <p:nvSpPr>
          <p:cNvPr id="21" name="Ellipse 20">
            <a:extLst>
              <a:ext uri="{FF2B5EF4-FFF2-40B4-BE49-F238E27FC236}">
                <a16:creationId xmlns:a16="http://schemas.microsoft.com/office/drawing/2014/main" id="{2B8F343C-86D4-B921-AABF-F9F1B33F8318}"/>
              </a:ext>
            </a:extLst>
          </p:cNvPr>
          <p:cNvSpPr/>
          <p:nvPr/>
        </p:nvSpPr>
        <p:spPr>
          <a:xfrm>
            <a:off x="5048005" y="3060802"/>
            <a:ext cx="2283361" cy="1826884"/>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2" name="Connecteur droit avec flèche 21">
            <a:extLst>
              <a:ext uri="{FF2B5EF4-FFF2-40B4-BE49-F238E27FC236}">
                <a16:creationId xmlns:a16="http://schemas.microsoft.com/office/drawing/2014/main" id="{398439AA-1DBD-DC52-B4F4-7718DC368B03}"/>
              </a:ext>
            </a:extLst>
          </p:cNvPr>
          <p:cNvCxnSpPr>
            <a:cxnSpLocks/>
            <a:stCxn id="20" idx="1"/>
            <a:endCxn id="21" idx="5"/>
          </p:cNvCxnSpPr>
          <p:nvPr/>
        </p:nvCxnSpPr>
        <p:spPr>
          <a:xfrm flipH="1" flipV="1">
            <a:off x="6996976" y="4620145"/>
            <a:ext cx="1055811" cy="798736"/>
          </a:xfrm>
          <a:prstGeom prst="straightConnector1">
            <a:avLst/>
          </a:prstGeom>
          <a:ln w="44450">
            <a:solidFill>
              <a:srgbClr val="FFCC00"/>
            </a:solidFill>
            <a:tailEnd type="triangle"/>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ED9654FF-8D40-ED91-0E8F-3A6F51DF8767}"/>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26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92549"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Description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7" name="Image 6">
            <a:extLst>
              <a:ext uri="{FF2B5EF4-FFF2-40B4-BE49-F238E27FC236}">
                <a16:creationId xmlns:a16="http://schemas.microsoft.com/office/drawing/2014/main" id="{93ABCC1D-9E42-FCCB-C51D-42BC409DDFEE}"/>
              </a:ext>
            </a:extLst>
          </p:cNvPr>
          <p:cNvPicPr>
            <a:picLocks noChangeAspect="1"/>
          </p:cNvPicPr>
          <p:nvPr/>
        </p:nvPicPr>
        <p:blipFill>
          <a:blip r:embed="rId3"/>
          <a:srcRect r="963" b="10835"/>
          <a:stretch/>
        </p:blipFill>
        <p:spPr>
          <a:xfrm>
            <a:off x="3544124" y="2584208"/>
            <a:ext cx="5203950" cy="2752443"/>
          </a:xfrm>
          <a:prstGeom prst="rect">
            <a:avLst/>
          </a:prstGeom>
        </p:spPr>
      </p:pic>
      <p:sp>
        <p:nvSpPr>
          <p:cNvPr id="10" name="ZoneTexte 9">
            <a:extLst>
              <a:ext uri="{FF2B5EF4-FFF2-40B4-BE49-F238E27FC236}">
                <a16:creationId xmlns:a16="http://schemas.microsoft.com/office/drawing/2014/main" id="{AD9CCAFB-5C09-3378-7925-B337033AFC21}"/>
              </a:ext>
            </a:extLst>
          </p:cNvPr>
          <p:cNvSpPr txBox="1"/>
          <p:nvPr/>
        </p:nvSpPr>
        <p:spPr>
          <a:xfrm>
            <a:off x="548881" y="1582535"/>
            <a:ext cx="1846024" cy="461665"/>
          </a:xfrm>
          <a:prstGeom prst="rect">
            <a:avLst/>
          </a:prstGeom>
          <a:solidFill>
            <a:srgbClr val="FFFF00"/>
          </a:solidFill>
        </p:spPr>
        <p:txBody>
          <a:bodyPr wrap="square">
            <a:spAutoFit/>
          </a:bodyPr>
          <a:lstStyle/>
          <a:p>
            <a:r>
              <a:rPr lang="fr-BE" sz="2400" kern="100" dirty="0">
                <a:solidFill>
                  <a:schemeClr val="accent4">
                    <a:lumMod val="75000"/>
                  </a:schemeClr>
                </a:solidFill>
                <a:latin typeface="Times New Roman" panose="02020603050405020304" pitchFamily="18" charset="0"/>
                <a:ea typeface="Calibri" panose="020F0502020204030204" pitchFamily="34" charset="0"/>
              </a:rPr>
              <a:t>Connexions</a:t>
            </a:r>
            <a:endParaRPr lang="fr-BE" sz="2400" dirty="0">
              <a:solidFill>
                <a:schemeClr val="accent4">
                  <a:lumMod val="75000"/>
                </a:schemeClr>
              </a:solidFill>
            </a:endParaRPr>
          </a:p>
        </p:txBody>
      </p:sp>
      <p:sp>
        <p:nvSpPr>
          <p:cNvPr id="15" name="Légende : encadrée 14">
            <a:extLst>
              <a:ext uri="{FF2B5EF4-FFF2-40B4-BE49-F238E27FC236}">
                <a16:creationId xmlns:a16="http://schemas.microsoft.com/office/drawing/2014/main" id="{6DFDFBE3-0CD0-8E3F-865D-E609BCEE6DB9}"/>
              </a:ext>
            </a:extLst>
          </p:cNvPr>
          <p:cNvSpPr/>
          <p:nvPr/>
        </p:nvSpPr>
        <p:spPr>
          <a:xfrm>
            <a:off x="548881" y="2726545"/>
            <a:ext cx="2701169" cy="880267"/>
          </a:xfrm>
          <a:prstGeom prst="borderCallout1">
            <a:avLst>
              <a:gd name="adj1" fmla="val 97887"/>
              <a:gd name="adj2" fmla="val 99532"/>
              <a:gd name="adj3" fmla="val 40452"/>
              <a:gd name="adj4" fmla="val 127963"/>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pour l’alimentation de l’</a:t>
            </a:r>
            <a:r>
              <a:rPr lang="fr-FR" sz="1800" b="0" i="0" u="none" strike="noStrike" baseline="0" dirty="0" err="1">
                <a:solidFill>
                  <a:srgbClr val="FFFF00"/>
                </a:solidFill>
                <a:latin typeface="Times New Roman" panose="02020603050405020304" pitchFamily="18" charset="0"/>
              </a:rPr>
              <a:t>ECoS</a:t>
            </a:r>
            <a:r>
              <a:rPr lang="fr-FR" dirty="0">
                <a:solidFill>
                  <a:srgbClr val="FFFF00"/>
                </a:solidFill>
                <a:latin typeface="Times New Roman" panose="02020603050405020304" pitchFamily="18" charset="0"/>
              </a:rPr>
              <a:t>. (</a:t>
            </a:r>
            <a:r>
              <a:rPr lang="fr-FR" sz="1800" b="0" i="0" u="none" strike="noStrike" baseline="0" dirty="0">
                <a:solidFill>
                  <a:srgbClr val="FFFF00"/>
                </a:solidFill>
                <a:latin typeface="Times New Roman" panose="02020603050405020304" pitchFamily="18" charset="0"/>
              </a:rPr>
              <a:t>Alim 90VA</a:t>
            </a:r>
            <a:r>
              <a:rPr lang="fr-FR" dirty="0">
                <a:solidFill>
                  <a:srgbClr val="FFFF00"/>
                </a:solidFill>
                <a:latin typeface="Times New Roman" panose="02020603050405020304" pitchFamily="18" charset="0"/>
              </a:rPr>
              <a:t>)</a:t>
            </a:r>
            <a:r>
              <a:rPr lang="fr-FR" sz="1800" b="0" i="0" u="none" strike="noStrike" baseline="0" dirty="0">
                <a:solidFill>
                  <a:srgbClr val="FFFF00"/>
                </a:solidFill>
                <a:latin typeface="Times New Roman" panose="02020603050405020304" pitchFamily="18" charset="0"/>
              </a:rPr>
              <a:t> </a:t>
            </a:r>
          </a:p>
        </p:txBody>
      </p:sp>
      <p:sp>
        <p:nvSpPr>
          <p:cNvPr id="16" name="Légende : encadrée 15">
            <a:extLst>
              <a:ext uri="{FF2B5EF4-FFF2-40B4-BE49-F238E27FC236}">
                <a16:creationId xmlns:a16="http://schemas.microsoft.com/office/drawing/2014/main" id="{11CBCBF6-E600-2207-D6C6-677F0C1A7BD9}"/>
              </a:ext>
            </a:extLst>
          </p:cNvPr>
          <p:cNvSpPr/>
          <p:nvPr/>
        </p:nvSpPr>
        <p:spPr>
          <a:xfrm>
            <a:off x="548880" y="3751054"/>
            <a:ext cx="2701169" cy="678071"/>
          </a:xfrm>
          <a:prstGeom prst="borderCallout1">
            <a:avLst>
              <a:gd name="adj1" fmla="val 3771"/>
              <a:gd name="adj2" fmla="val 100237"/>
              <a:gd name="adj3" fmla="val -105639"/>
              <a:gd name="adj4" fmla="val 147357"/>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Connecteurs à 2 pôles pour une voie</a:t>
            </a:r>
          </a:p>
        </p:txBody>
      </p:sp>
      <p:sp>
        <p:nvSpPr>
          <p:cNvPr id="17" name="Légende : encadrée 16">
            <a:extLst>
              <a:ext uri="{FF2B5EF4-FFF2-40B4-BE49-F238E27FC236}">
                <a16:creationId xmlns:a16="http://schemas.microsoft.com/office/drawing/2014/main" id="{322F3C76-CB96-5AA4-2425-A78A80CC4101}"/>
              </a:ext>
            </a:extLst>
          </p:cNvPr>
          <p:cNvSpPr/>
          <p:nvPr/>
        </p:nvSpPr>
        <p:spPr>
          <a:xfrm>
            <a:off x="352425" y="4533114"/>
            <a:ext cx="2897624" cy="678071"/>
          </a:xfrm>
          <a:prstGeom prst="borderCallout1">
            <a:avLst>
              <a:gd name="adj1" fmla="val 3771"/>
              <a:gd name="adj2" fmla="val 100237"/>
              <a:gd name="adj3" fmla="val -208184"/>
              <a:gd name="adj4" fmla="val 160375"/>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pour applications futures (inutilisé)</a:t>
            </a:r>
          </a:p>
        </p:txBody>
      </p:sp>
      <p:sp>
        <p:nvSpPr>
          <p:cNvPr id="2" name="Légende : encadrée 1">
            <a:extLst>
              <a:ext uri="{FF2B5EF4-FFF2-40B4-BE49-F238E27FC236}">
                <a16:creationId xmlns:a16="http://schemas.microsoft.com/office/drawing/2014/main" id="{8B509FC8-821E-2C92-8D4F-52C2D5E812B5}"/>
              </a:ext>
            </a:extLst>
          </p:cNvPr>
          <p:cNvSpPr/>
          <p:nvPr/>
        </p:nvSpPr>
        <p:spPr>
          <a:xfrm>
            <a:off x="2531181" y="1294612"/>
            <a:ext cx="4503464" cy="880267"/>
          </a:xfrm>
          <a:prstGeom prst="borderCallout1">
            <a:avLst>
              <a:gd name="adj1" fmla="val 96917"/>
              <a:gd name="adj2" fmla="val 50787"/>
              <a:gd name="adj3" fmla="val 121129"/>
              <a:gd name="adj4" fmla="val 72877"/>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Trois connecteurs Mini-DIN à 7 broches (régulateurs, boosters, décodeurs de </a:t>
            </a:r>
            <a:r>
              <a:rPr lang="fr-FR" sz="1800" b="0" i="0" u="none" strike="noStrike" baseline="0" dirty="0" err="1">
                <a:solidFill>
                  <a:srgbClr val="FFFF00"/>
                </a:solidFill>
                <a:latin typeface="Times New Roman" panose="02020603050405020304" pitchFamily="18" charset="0"/>
              </a:rPr>
              <a:t>rétrosignalisation</a:t>
            </a:r>
            <a:r>
              <a:rPr lang="fr-FR" sz="1800" b="0" i="0" u="none" strike="noStrike" baseline="0" dirty="0">
                <a:solidFill>
                  <a:srgbClr val="FFFF00"/>
                </a:solidFill>
                <a:latin typeface="Times New Roman" panose="02020603050405020304" pitchFamily="18" charset="0"/>
              </a:rPr>
              <a:t>, etc.) </a:t>
            </a:r>
          </a:p>
        </p:txBody>
      </p:sp>
      <p:sp>
        <p:nvSpPr>
          <p:cNvPr id="6" name="Accolade ouvrante 5">
            <a:extLst>
              <a:ext uri="{FF2B5EF4-FFF2-40B4-BE49-F238E27FC236}">
                <a16:creationId xmlns:a16="http://schemas.microsoft.com/office/drawing/2014/main" id="{CB07D4E4-86FB-58CE-70D9-B5EAF3039CAB}"/>
              </a:ext>
            </a:extLst>
          </p:cNvPr>
          <p:cNvSpPr/>
          <p:nvPr/>
        </p:nvSpPr>
        <p:spPr>
          <a:xfrm rot="5400000">
            <a:off x="5585455" y="2011359"/>
            <a:ext cx="455629" cy="1071153"/>
          </a:xfrm>
          <a:prstGeom prst="leftBrace">
            <a:avLst/>
          </a:prstGeom>
          <a:ln w="508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a:p>
        </p:txBody>
      </p:sp>
      <p:sp>
        <p:nvSpPr>
          <p:cNvPr id="8" name="Légende : encadrée 7">
            <a:extLst>
              <a:ext uri="{FF2B5EF4-FFF2-40B4-BE49-F238E27FC236}">
                <a16:creationId xmlns:a16="http://schemas.microsoft.com/office/drawing/2014/main" id="{6F0538CE-9544-0817-644D-CE2FFA060053}"/>
              </a:ext>
            </a:extLst>
          </p:cNvPr>
          <p:cNvSpPr/>
          <p:nvPr/>
        </p:nvSpPr>
        <p:spPr>
          <a:xfrm>
            <a:off x="7170921" y="1297872"/>
            <a:ext cx="4622761" cy="1021249"/>
          </a:xfrm>
          <a:prstGeom prst="borderCallout1">
            <a:avLst>
              <a:gd name="adj1" fmla="val 98952"/>
              <a:gd name="adj2" fmla="val -13"/>
              <a:gd name="adj3" fmla="val 143479"/>
              <a:gd name="adj4" fmla="val -12451"/>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Mini-DIN à 7 broches connexion de modules d’extension </a:t>
            </a:r>
            <a:r>
              <a:rPr lang="fr-FR" sz="1800" b="0" i="0" u="none" strike="noStrike" baseline="0" dirty="0" err="1">
                <a:solidFill>
                  <a:srgbClr val="FFFF00"/>
                </a:solidFill>
                <a:latin typeface="Times New Roman" panose="02020603050405020304" pitchFamily="18" charset="0"/>
              </a:rPr>
              <a:t>ECoSlink</a:t>
            </a:r>
            <a:r>
              <a:rPr lang="fr-FR" sz="1800" b="0" i="0" u="none" strike="noStrike" baseline="0" dirty="0">
                <a:solidFill>
                  <a:srgbClr val="FFFF00"/>
                </a:solidFill>
                <a:latin typeface="Times New Roman" panose="02020603050405020304" pitchFamily="18" charset="0"/>
              </a:rPr>
              <a:t> (jusqu’à 100 m de longueur totale) </a:t>
            </a:r>
          </a:p>
        </p:txBody>
      </p:sp>
      <p:sp>
        <p:nvSpPr>
          <p:cNvPr id="9" name="Légende : encadrée 8">
            <a:extLst>
              <a:ext uri="{FF2B5EF4-FFF2-40B4-BE49-F238E27FC236}">
                <a16:creationId xmlns:a16="http://schemas.microsoft.com/office/drawing/2014/main" id="{7D9D0CB2-184B-A3AE-CA56-548CF3C60944}"/>
              </a:ext>
            </a:extLst>
          </p:cNvPr>
          <p:cNvSpPr/>
          <p:nvPr/>
        </p:nvSpPr>
        <p:spPr>
          <a:xfrm>
            <a:off x="8858822" y="2496778"/>
            <a:ext cx="2701169" cy="693231"/>
          </a:xfrm>
          <a:prstGeom prst="borderCallout1">
            <a:avLst>
              <a:gd name="adj1" fmla="val 5814"/>
              <a:gd name="adj2" fmla="val 1053"/>
              <a:gd name="adj3" fmla="val 31009"/>
              <a:gd name="adj4" fmla="val -64378"/>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RJ45, Ethernet 10MBit</a:t>
            </a:r>
          </a:p>
        </p:txBody>
      </p:sp>
      <p:sp>
        <p:nvSpPr>
          <p:cNvPr id="13" name="Légende : encadrée 12">
            <a:extLst>
              <a:ext uri="{FF2B5EF4-FFF2-40B4-BE49-F238E27FC236}">
                <a16:creationId xmlns:a16="http://schemas.microsoft.com/office/drawing/2014/main" id="{C94AFADB-19ED-0AB8-DA15-B4B8C8D85421}"/>
              </a:ext>
            </a:extLst>
          </p:cNvPr>
          <p:cNvSpPr/>
          <p:nvPr/>
        </p:nvSpPr>
        <p:spPr>
          <a:xfrm>
            <a:off x="2608118" y="5397755"/>
            <a:ext cx="4134738" cy="1086172"/>
          </a:xfrm>
          <a:prstGeom prst="borderCallout1">
            <a:avLst>
              <a:gd name="adj1" fmla="val -2928"/>
              <a:gd name="adj2" fmla="val 98087"/>
              <a:gd name="adj3" fmla="val -186850"/>
              <a:gd name="adj4" fmla="val 117640"/>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à 5 broches pour connecter des boosters compatibles DCC ou </a:t>
            </a:r>
            <a:r>
              <a:rPr lang="fr-FR" sz="1800" b="0" i="0" u="none" strike="noStrike" baseline="0" dirty="0" err="1">
                <a:solidFill>
                  <a:srgbClr val="FFFF00"/>
                </a:solidFill>
                <a:latin typeface="Times New Roman" panose="02020603050405020304" pitchFamily="18" charset="0"/>
              </a:rPr>
              <a:t>Märklin</a:t>
            </a:r>
            <a:r>
              <a:rPr lang="fr-FR" sz="1800" b="0" i="0" u="none" strike="noStrike" baseline="0" dirty="0">
                <a:solidFill>
                  <a:srgbClr val="FFFF00"/>
                </a:solidFill>
                <a:latin typeface="Times New Roman" panose="02020603050405020304" pitchFamily="18" charset="0"/>
              </a:rPr>
              <a:t>® 6017</a:t>
            </a:r>
          </a:p>
        </p:txBody>
      </p:sp>
      <p:sp>
        <p:nvSpPr>
          <p:cNvPr id="14" name="Légende : encadrée 13">
            <a:extLst>
              <a:ext uri="{FF2B5EF4-FFF2-40B4-BE49-F238E27FC236}">
                <a16:creationId xmlns:a16="http://schemas.microsoft.com/office/drawing/2014/main" id="{18AA681E-FA2A-323E-F61A-DD0232149F9F}"/>
              </a:ext>
            </a:extLst>
          </p:cNvPr>
          <p:cNvSpPr/>
          <p:nvPr/>
        </p:nvSpPr>
        <p:spPr>
          <a:xfrm>
            <a:off x="6885709" y="5397755"/>
            <a:ext cx="4134738" cy="693231"/>
          </a:xfrm>
          <a:prstGeom prst="borderCallout1">
            <a:avLst>
              <a:gd name="adj1" fmla="val 1855"/>
              <a:gd name="adj2" fmla="val 48831"/>
              <a:gd name="adj3" fmla="val -293815"/>
              <a:gd name="adj4" fmla="val 23902"/>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à 2 broches pour connecter un système digital existant</a:t>
            </a:r>
          </a:p>
        </p:txBody>
      </p:sp>
      <p:sp>
        <p:nvSpPr>
          <p:cNvPr id="18" name="Légende : encadrée 17">
            <a:extLst>
              <a:ext uri="{FF2B5EF4-FFF2-40B4-BE49-F238E27FC236}">
                <a16:creationId xmlns:a16="http://schemas.microsoft.com/office/drawing/2014/main" id="{0E62C7FD-71FD-842B-DF8F-D70237C3660A}"/>
              </a:ext>
            </a:extLst>
          </p:cNvPr>
          <p:cNvSpPr/>
          <p:nvPr/>
        </p:nvSpPr>
        <p:spPr>
          <a:xfrm>
            <a:off x="9138405" y="3367667"/>
            <a:ext cx="2701169" cy="1843518"/>
          </a:xfrm>
          <a:prstGeom prst="borderCallout1">
            <a:avLst>
              <a:gd name="adj1" fmla="val 49777"/>
              <a:gd name="adj2" fmla="val -793"/>
              <a:gd name="adj3" fmla="val 1838"/>
              <a:gd name="adj4" fmla="val -29953"/>
            </a:avLst>
          </a:prstGeom>
          <a:solidFill>
            <a:schemeClr val="accent1"/>
          </a:solidFill>
          <a:ln w="50800">
            <a:solidFill>
              <a:srgbClr val="002060"/>
            </a:solidFill>
            <a:headEnd type="non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800" b="0" i="0" u="none" strike="noStrike" baseline="0" dirty="0">
                <a:solidFill>
                  <a:srgbClr val="FFFF00"/>
                </a:solidFill>
                <a:latin typeface="Times New Roman" panose="02020603050405020304" pitchFamily="18" charset="0"/>
              </a:rPr>
              <a:t>Connecteur à 6 broches pour brancher des modules de rétro-signalisation compatibles </a:t>
            </a:r>
            <a:r>
              <a:rPr lang="fr-FR" sz="1800" b="0" i="0" u="none" strike="noStrike" baseline="0" dirty="0" err="1">
                <a:solidFill>
                  <a:srgbClr val="FFFF00"/>
                </a:solidFill>
                <a:latin typeface="Times New Roman" panose="02020603050405020304" pitchFamily="18" charset="0"/>
              </a:rPr>
              <a:t>Märklin</a:t>
            </a:r>
            <a:r>
              <a:rPr lang="fr-FR" sz="1800" b="0" i="0" u="none" strike="noStrike" baseline="0" dirty="0">
                <a:solidFill>
                  <a:srgbClr val="FFFF00"/>
                </a:solidFill>
                <a:latin typeface="Times New Roman" panose="02020603050405020304" pitchFamily="18" charset="0"/>
              </a:rPr>
              <a:t>® s88. (Jusqu'à 32 modules possibles) </a:t>
            </a:r>
          </a:p>
        </p:txBody>
      </p:sp>
      <p:sp>
        <p:nvSpPr>
          <p:cNvPr id="11" name="ZoneTexte 10">
            <a:extLst>
              <a:ext uri="{FF2B5EF4-FFF2-40B4-BE49-F238E27FC236}">
                <a16:creationId xmlns:a16="http://schemas.microsoft.com/office/drawing/2014/main" id="{D0066DE5-256E-5E5A-AE15-2C0E2A100109}"/>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32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92549" cy="584775"/>
          </a:xfrm>
          <a:prstGeom prst="rect">
            <a:avLst/>
          </a:prstGeom>
          <a:noFill/>
          <a:ln w="44450">
            <a:solidFill>
              <a:srgbClr val="99FFCC"/>
            </a:solidFill>
          </a:ln>
        </p:spPr>
        <p:txBody>
          <a:bodyPr wrap="none" rtlCol="0">
            <a:spAutoFit/>
          </a:bodyPr>
          <a:lstStyle/>
          <a:p>
            <a:r>
              <a:rPr lang="fr-BE" sz="3200" dirty="0">
                <a:solidFill>
                  <a:srgbClr val="0070C0"/>
                </a:solidFill>
                <a:effectLst/>
                <a:latin typeface="Times New Roman" panose="02020603050405020304" pitchFamily="18" charset="0"/>
                <a:ea typeface="Calibri" panose="020F0502020204030204" pitchFamily="34" charset="0"/>
              </a:rPr>
              <a:t>Description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pic>
        <p:nvPicPr>
          <p:cNvPr id="6" name="Image 5">
            <a:extLst>
              <a:ext uri="{FF2B5EF4-FFF2-40B4-BE49-F238E27FC236}">
                <a16:creationId xmlns:a16="http://schemas.microsoft.com/office/drawing/2014/main" id="{9723AA2B-23FE-4B51-39D7-4C5CFF1B22C3}"/>
              </a:ext>
            </a:extLst>
          </p:cNvPr>
          <p:cNvPicPr>
            <a:picLocks noChangeAspect="1"/>
          </p:cNvPicPr>
          <p:nvPr/>
        </p:nvPicPr>
        <p:blipFill>
          <a:blip r:embed="rId3"/>
          <a:srcRect l="8711" t="3797" r="2355" b="6832"/>
          <a:stretch/>
        </p:blipFill>
        <p:spPr>
          <a:xfrm>
            <a:off x="372804" y="1393372"/>
            <a:ext cx="4150043" cy="5002963"/>
          </a:xfrm>
          <a:prstGeom prst="rect">
            <a:avLst/>
          </a:prstGeom>
        </p:spPr>
      </p:pic>
      <p:sp>
        <p:nvSpPr>
          <p:cNvPr id="8" name="ZoneTexte 7">
            <a:extLst>
              <a:ext uri="{FF2B5EF4-FFF2-40B4-BE49-F238E27FC236}">
                <a16:creationId xmlns:a16="http://schemas.microsoft.com/office/drawing/2014/main" id="{B224F840-DD16-B2E9-BD4D-36D9EFB93905}"/>
              </a:ext>
            </a:extLst>
          </p:cNvPr>
          <p:cNvSpPr txBox="1"/>
          <p:nvPr/>
        </p:nvSpPr>
        <p:spPr>
          <a:xfrm>
            <a:off x="5036476" y="1355696"/>
            <a:ext cx="6096000" cy="5078313"/>
          </a:xfrm>
          <a:prstGeom prst="rect">
            <a:avLst/>
          </a:prstGeom>
          <a:solidFill>
            <a:srgbClr val="FFC000"/>
          </a:solidFill>
        </p:spPr>
        <p:txBody>
          <a:bodyPr wrap="square">
            <a:spAutoFit/>
          </a:bodyPr>
          <a:lstStyle/>
          <a:p>
            <a:r>
              <a:rPr lang="fr-FR" sz="1800" b="0" i="0" u="none" strike="noStrike" baseline="0" dirty="0">
                <a:solidFill>
                  <a:schemeClr val="accent1">
                    <a:lumMod val="75000"/>
                  </a:schemeClr>
                </a:solidFill>
                <a:latin typeface="Times New Roman" panose="02020603050405020304" pitchFamily="18" charset="0"/>
              </a:rPr>
              <a:t>a) Nom de la locomotive sélectionnée</a:t>
            </a:r>
          </a:p>
          <a:p>
            <a:r>
              <a:rPr lang="fr-FR" sz="1800" b="0" i="0" u="none" strike="noStrike" baseline="0" dirty="0">
                <a:solidFill>
                  <a:schemeClr val="accent1">
                    <a:lumMod val="75000"/>
                  </a:schemeClr>
                </a:solidFill>
                <a:latin typeface="Times New Roman" panose="02020603050405020304" pitchFamily="18" charset="0"/>
              </a:rPr>
              <a:t>b) Symbole de la locomotive sélectionnée</a:t>
            </a:r>
          </a:p>
          <a:p>
            <a:r>
              <a:rPr lang="fr-FR" sz="1800" b="0" i="0" u="none" strike="noStrike" baseline="0" dirty="0">
                <a:solidFill>
                  <a:schemeClr val="accent1">
                    <a:lumMod val="75000"/>
                  </a:schemeClr>
                </a:solidFill>
                <a:latin typeface="Times New Roman" panose="02020603050405020304" pitchFamily="18" charset="0"/>
              </a:rPr>
              <a:t>c) Tachymètre : affiche la vitesse momentanée de la locomotive.</a:t>
            </a:r>
          </a:p>
          <a:p>
            <a:pPr marL="271463" indent="-271463"/>
            <a:r>
              <a:rPr lang="fr-FR" sz="1800" b="0" i="0" u="none" strike="noStrike" baseline="0" dirty="0">
                <a:solidFill>
                  <a:schemeClr val="accent1">
                    <a:lumMod val="75000"/>
                  </a:schemeClr>
                </a:solidFill>
                <a:latin typeface="Times New Roman" panose="02020603050405020304" pitchFamily="18" charset="0"/>
              </a:rPr>
              <a:t>d) Indicateur de crans de vitesse : affiche les crans de vitesse de la machine. </a:t>
            </a:r>
          </a:p>
          <a:p>
            <a:r>
              <a:rPr lang="fr-FR" sz="1800" b="0" i="0" u="none" strike="noStrike" baseline="0" dirty="0">
                <a:solidFill>
                  <a:schemeClr val="accent1">
                    <a:lumMod val="75000"/>
                  </a:schemeClr>
                </a:solidFill>
                <a:latin typeface="Times New Roman" panose="02020603050405020304" pitchFamily="18" charset="0"/>
              </a:rPr>
              <a:t>e) Indication du sens de marche « Avant</a:t>
            </a:r>
            <a:r>
              <a:rPr lang="fr-FR" dirty="0">
                <a:solidFill>
                  <a:schemeClr val="accent1">
                    <a:lumMod val="75000"/>
                  </a:schemeClr>
                </a:solidFill>
                <a:latin typeface="Times New Roman" panose="02020603050405020304" pitchFamily="18" charset="0"/>
              </a:rPr>
              <a:t> »</a:t>
            </a:r>
            <a:r>
              <a:rPr lang="fr-FR" sz="1800" b="0" i="0" u="none" strike="noStrike" baseline="0" dirty="0">
                <a:solidFill>
                  <a:schemeClr val="accent1">
                    <a:lumMod val="75000"/>
                  </a:schemeClr>
                </a:solidFill>
                <a:latin typeface="Times New Roman" panose="02020603050405020304" pitchFamily="18" charset="0"/>
              </a:rPr>
              <a:t> . </a:t>
            </a:r>
          </a:p>
          <a:p>
            <a:r>
              <a:rPr lang="fr-FR" sz="1800" b="0" i="0" u="none" strike="noStrike" baseline="0" dirty="0">
                <a:solidFill>
                  <a:schemeClr val="accent1">
                    <a:lumMod val="75000"/>
                  </a:schemeClr>
                </a:solidFill>
                <a:latin typeface="Times New Roman" panose="02020603050405020304" pitchFamily="18" charset="0"/>
              </a:rPr>
              <a:t>f) Indication du sens de marche « Arrière ». </a:t>
            </a:r>
          </a:p>
          <a:p>
            <a:pPr marL="271463" indent="-271463"/>
            <a:r>
              <a:rPr lang="fr-FR" sz="1800" b="0" i="0" u="none" strike="noStrike" baseline="0" dirty="0">
                <a:solidFill>
                  <a:schemeClr val="accent1">
                    <a:lumMod val="75000"/>
                  </a:schemeClr>
                </a:solidFill>
                <a:latin typeface="Times New Roman" panose="02020603050405020304" pitchFamily="18" charset="0"/>
              </a:rPr>
              <a:t>g) Bouton de choix de locomotive : ouvre le menu ''Sélection de locomotive‘’. </a:t>
            </a:r>
            <a:br>
              <a:rPr lang="fr-FR" sz="1800" b="0" i="0" u="none" strike="noStrike" baseline="0" dirty="0">
                <a:solidFill>
                  <a:schemeClr val="accent1">
                    <a:lumMod val="75000"/>
                  </a:schemeClr>
                </a:solidFill>
                <a:latin typeface="Times New Roman" panose="02020603050405020304" pitchFamily="18" charset="0"/>
              </a:rPr>
            </a:br>
            <a:r>
              <a:rPr lang="fr-FR" sz="1800" b="0" i="0" u="none" strike="noStrike" baseline="0" dirty="0">
                <a:solidFill>
                  <a:schemeClr val="accent1">
                    <a:lumMod val="75000"/>
                  </a:schemeClr>
                </a:solidFill>
                <a:latin typeface="Times New Roman" panose="02020603050405020304" pitchFamily="18" charset="0"/>
              </a:rPr>
              <a:t>Autre possibilité : appuyer sur la touche '' k) Sélection des locomotives. </a:t>
            </a:r>
          </a:p>
          <a:p>
            <a:pPr marL="271463" indent="-271463"/>
            <a:r>
              <a:rPr lang="fr-FR" sz="1800" b="0" i="0" u="none" strike="noStrike" baseline="0" dirty="0">
                <a:solidFill>
                  <a:schemeClr val="accent1">
                    <a:lumMod val="75000"/>
                  </a:schemeClr>
                </a:solidFill>
                <a:latin typeface="Times New Roman" panose="02020603050405020304" pitchFamily="18" charset="0"/>
              </a:rPr>
              <a:t>h) Menu locomotives : vous pouvez créer, modifier, supprimer de nouvelles locomotives et tractions multiples ou attribuer une locomotive à un service de navettes. </a:t>
            </a:r>
          </a:p>
          <a:p>
            <a:pPr marL="271463" indent="-271463"/>
            <a:r>
              <a:rPr lang="fr-FR" sz="1800" b="0" i="0" u="none" strike="noStrike" baseline="0" dirty="0">
                <a:solidFill>
                  <a:schemeClr val="accent1">
                    <a:lumMod val="75000"/>
                  </a:schemeClr>
                </a:solidFill>
                <a:latin typeface="Times New Roman" panose="02020603050405020304" pitchFamily="18" charset="0"/>
              </a:rPr>
              <a:t>i)  Symboles des touches de fonction, En fonction du format de données et de la programmation, vous pouvez commander jusqu'à 20 fonctions. Effleurez le symbole pour activer/désactiver la fonction correspondante. </a:t>
            </a:r>
          </a:p>
        </p:txBody>
      </p:sp>
      <p:sp>
        <p:nvSpPr>
          <p:cNvPr id="3" name="ZoneTexte 2">
            <a:extLst>
              <a:ext uri="{FF2B5EF4-FFF2-40B4-BE49-F238E27FC236}">
                <a16:creationId xmlns:a16="http://schemas.microsoft.com/office/drawing/2014/main" id="{B247BED5-3937-B307-CD77-ED8560334A61}"/>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529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D266F8-DC73-BDA9-2199-6A17ABA92B3D}"/>
              </a:ext>
            </a:extLst>
          </p:cNvPr>
          <p:cNvSpPr txBox="1"/>
          <p:nvPr/>
        </p:nvSpPr>
        <p:spPr>
          <a:xfrm>
            <a:off x="3921549" y="565595"/>
            <a:ext cx="4346062" cy="584775"/>
          </a:xfrm>
          <a:prstGeom prst="rect">
            <a:avLst/>
          </a:prstGeom>
          <a:noFill/>
          <a:ln w="44450">
            <a:solidFill>
              <a:srgbClr val="99FFCC"/>
            </a:solidFill>
          </a:ln>
        </p:spPr>
        <p:txBody>
          <a:bodyPr wrap="none" rtlCol="0">
            <a:spAutoFit/>
          </a:bodyPr>
          <a:lstStyle/>
          <a:p>
            <a:r>
              <a:rPr lang="fr-BE" sz="3200" dirty="0" err="1">
                <a:solidFill>
                  <a:srgbClr val="0070C0"/>
                </a:solidFill>
                <a:effectLst/>
                <a:latin typeface="Times New Roman" panose="02020603050405020304" pitchFamily="18" charset="0"/>
                <a:ea typeface="Calibri" panose="020F0502020204030204" pitchFamily="34" charset="0"/>
              </a:rPr>
              <a:t>Alimention</a:t>
            </a:r>
            <a:r>
              <a:rPr lang="fr-BE" sz="3200" dirty="0">
                <a:solidFill>
                  <a:srgbClr val="0070C0"/>
                </a:solidFill>
                <a:effectLst/>
                <a:latin typeface="Times New Roman" panose="02020603050405020304" pitchFamily="18" charset="0"/>
                <a:ea typeface="Calibri" panose="020F0502020204030204" pitchFamily="34" charset="0"/>
              </a:rPr>
              <a:t> de </a:t>
            </a:r>
            <a:r>
              <a:rPr lang="fr-BE" sz="3200" dirty="0">
                <a:solidFill>
                  <a:srgbClr val="FFFF00"/>
                </a:solidFill>
                <a:effectLst/>
                <a:latin typeface="Times New Roman" panose="02020603050405020304" pitchFamily="18" charset="0"/>
                <a:ea typeface="Calibri" panose="020F0502020204030204" pitchFamily="34" charset="0"/>
              </a:rPr>
              <a:t>la ce</a:t>
            </a:r>
            <a:r>
              <a:rPr lang="fr-BE" sz="3200" dirty="0">
                <a:solidFill>
                  <a:srgbClr val="0070C0"/>
                </a:solidFill>
                <a:effectLst/>
                <a:latin typeface="Times New Roman" panose="02020603050405020304" pitchFamily="18" charset="0"/>
                <a:ea typeface="Calibri" panose="020F0502020204030204" pitchFamily="34" charset="0"/>
              </a:rPr>
              <a:t>ntrale</a:t>
            </a:r>
            <a:endParaRPr lang="fr-BE" sz="3200" dirty="0">
              <a:solidFill>
                <a:srgbClr val="0070C0"/>
              </a:solidFill>
              <a:latin typeface="Times New Roman" panose="02020603050405020304" pitchFamily="18" charset="0"/>
              <a:cs typeface="Times New Roman" panose="02020603050405020304" pitchFamily="18" charset="0"/>
            </a:endParaRPr>
          </a:p>
        </p:txBody>
      </p:sp>
      <p:pic>
        <p:nvPicPr>
          <p:cNvPr id="5" name="Image 4" descr="Une image contenant texte, Police, jaune, logo&#10;&#10;Description générée automatiquement">
            <a:extLst>
              <a:ext uri="{FF2B5EF4-FFF2-40B4-BE49-F238E27FC236}">
                <a16:creationId xmlns:a16="http://schemas.microsoft.com/office/drawing/2014/main" id="{72B63AA1-0904-A381-9680-FE6D05DFF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2" y="267689"/>
            <a:ext cx="1488930" cy="994451"/>
          </a:xfrm>
          <a:prstGeom prst="rect">
            <a:avLst/>
          </a:prstGeom>
        </p:spPr>
      </p:pic>
      <p:sp>
        <p:nvSpPr>
          <p:cNvPr id="6" name="ZoneTexte 5">
            <a:extLst>
              <a:ext uri="{FF2B5EF4-FFF2-40B4-BE49-F238E27FC236}">
                <a16:creationId xmlns:a16="http://schemas.microsoft.com/office/drawing/2014/main" id="{22527E6B-EB4C-3AE4-0CF3-A7FEE3AB9310}"/>
              </a:ext>
            </a:extLst>
          </p:cNvPr>
          <p:cNvSpPr txBox="1"/>
          <p:nvPr/>
        </p:nvSpPr>
        <p:spPr>
          <a:xfrm>
            <a:off x="674585" y="1394054"/>
            <a:ext cx="10900063" cy="2308324"/>
          </a:xfrm>
          <a:prstGeom prst="rect">
            <a:avLst/>
          </a:prstGeom>
          <a:solidFill>
            <a:schemeClr val="accent6">
              <a:lumMod val="40000"/>
              <a:lumOff val="60000"/>
            </a:schemeClr>
          </a:solidFill>
        </p:spPr>
        <p:txBody>
          <a:bodyPr wrap="square">
            <a:spAutoFit/>
          </a:bodyPr>
          <a:lstStyle/>
          <a:p>
            <a:r>
              <a:rPr lang="fr-FR" sz="1800" b="0" i="0" u="none" strike="noStrike" baseline="0" dirty="0">
                <a:solidFill>
                  <a:schemeClr val="accent3">
                    <a:lumMod val="75000"/>
                  </a:schemeClr>
                </a:solidFill>
                <a:latin typeface="Times New Roman" panose="02020603050405020304" pitchFamily="18" charset="0"/>
              </a:rPr>
              <a:t>L’</a:t>
            </a:r>
            <a:r>
              <a:rPr lang="fr-FR" sz="1800" b="0" i="0" u="none" strike="noStrike" baseline="0" dirty="0" err="1">
                <a:solidFill>
                  <a:schemeClr val="accent3">
                    <a:lumMod val="75000"/>
                  </a:schemeClr>
                </a:solidFill>
                <a:latin typeface="Times New Roman" panose="02020603050405020304" pitchFamily="18" charset="0"/>
              </a:rPr>
              <a:t>ECoS</a:t>
            </a:r>
            <a:r>
              <a:rPr lang="fr-FR" sz="1800" b="0" i="0" u="none" strike="noStrike" baseline="0" dirty="0">
                <a:solidFill>
                  <a:schemeClr val="accent3">
                    <a:lumMod val="75000"/>
                  </a:schemeClr>
                </a:solidFill>
                <a:latin typeface="Times New Roman" panose="02020603050405020304" pitchFamily="18" charset="0"/>
              </a:rPr>
              <a:t> est alimenté via un connecteur à fiche DC de 2.1mm. Cette alimentation correspond à la tension sur la voie. La stabilisation ou l'adaptation de la tension se passe dans le bloc d'alimentation et non pas dans la centrale. </a:t>
            </a:r>
            <a:br>
              <a:rPr lang="fr-FR" sz="1800" b="0" i="0" u="none" strike="noStrike" baseline="0" dirty="0">
                <a:solidFill>
                  <a:schemeClr val="accent3">
                    <a:lumMod val="75000"/>
                  </a:schemeClr>
                </a:solidFill>
                <a:latin typeface="Times New Roman" panose="02020603050405020304" pitchFamily="18" charset="0"/>
              </a:rPr>
            </a:br>
            <a:r>
              <a:rPr lang="fr-FR" sz="1800" b="0" i="0" u="none" strike="noStrike" baseline="0" dirty="0">
                <a:solidFill>
                  <a:schemeClr val="accent3">
                    <a:lumMod val="75000"/>
                  </a:schemeClr>
                </a:solidFill>
                <a:latin typeface="Times New Roman" panose="02020603050405020304" pitchFamily="18" charset="0"/>
              </a:rPr>
              <a:t>La centrale est équipée en interne d'une protection contre les sous-tensions et les surcharges. </a:t>
            </a:r>
            <a:br>
              <a:rPr lang="fr-FR" sz="1800" b="0" i="0" u="none" strike="noStrike" baseline="0" dirty="0">
                <a:solidFill>
                  <a:schemeClr val="accent3">
                    <a:lumMod val="75000"/>
                  </a:schemeClr>
                </a:solidFill>
                <a:latin typeface="Times New Roman" panose="02020603050405020304" pitchFamily="18" charset="0"/>
              </a:rPr>
            </a:br>
            <a:endParaRPr lang="fr-FR" sz="1800" b="0" i="0" u="none" strike="noStrike" baseline="0" dirty="0">
              <a:solidFill>
                <a:schemeClr val="accent3">
                  <a:lumMod val="75000"/>
                </a:schemeClr>
              </a:solidFill>
              <a:latin typeface="Times New Roman" panose="02020603050405020304" pitchFamily="18" charset="0"/>
            </a:endParaRPr>
          </a:p>
          <a:p>
            <a:r>
              <a:rPr lang="fr-FR" sz="1800" b="0" i="0" u="none" strike="noStrike" baseline="0" dirty="0">
                <a:solidFill>
                  <a:srgbClr val="221F1F"/>
                </a:solidFill>
                <a:latin typeface="Times New Roman" panose="02020603050405020304" pitchFamily="18" charset="0"/>
              </a:rPr>
              <a:t>Tension d’alimentation : de 14V à 18V AC ou DC </a:t>
            </a:r>
          </a:p>
          <a:p>
            <a:r>
              <a:rPr lang="fr-FR" sz="1800" b="0" i="0" u="none" strike="noStrike" baseline="0" dirty="0">
                <a:solidFill>
                  <a:srgbClr val="221F1F"/>
                </a:solidFill>
                <a:latin typeface="Times New Roman" panose="02020603050405020304" pitchFamily="18" charset="0"/>
              </a:rPr>
              <a:t>Courant d’alimentation : max. 5 ou 7A (selon </a:t>
            </a:r>
            <a:r>
              <a:rPr lang="fr-FR" sz="1800" b="0" i="0" u="none" strike="noStrike" baseline="0" dirty="0" err="1">
                <a:solidFill>
                  <a:srgbClr val="221F1F"/>
                </a:solidFill>
                <a:latin typeface="Times New Roman" panose="02020603050405020304" pitchFamily="18" charset="0"/>
              </a:rPr>
              <a:t>ECoS</a:t>
            </a:r>
            <a:r>
              <a:rPr lang="fr-FR" sz="1800" b="0" i="0" u="none" strike="noStrike" baseline="0" dirty="0">
                <a:solidFill>
                  <a:srgbClr val="221F1F"/>
                </a:solidFill>
                <a:latin typeface="Times New Roman" panose="02020603050405020304" pitchFamily="18" charset="0"/>
              </a:rPr>
              <a:t> 50200 ou 50210) </a:t>
            </a:r>
          </a:p>
          <a:p>
            <a:r>
              <a:rPr lang="fr-FR" sz="1800" b="0" i="0" u="none" strike="noStrike" baseline="0" dirty="0">
                <a:solidFill>
                  <a:srgbClr val="221F1F"/>
                </a:solidFill>
                <a:latin typeface="Times New Roman" panose="02020603050405020304" pitchFamily="18" charset="0"/>
              </a:rPr>
              <a:t>• La tension de crête fournie par le transformateur sans charge ne doit jamais dépasser 22V. </a:t>
            </a:r>
          </a:p>
          <a:p>
            <a:r>
              <a:rPr lang="fr-FR" sz="1800" b="0" i="0" u="none" strike="noStrike" baseline="0" dirty="0">
                <a:solidFill>
                  <a:srgbClr val="221F1F"/>
                </a:solidFill>
                <a:latin typeface="Times New Roman" panose="02020603050405020304" pitchFamily="18" charset="0"/>
              </a:rPr>
              <a:t>• L’utilisation d’autres blocs d’alimentation peut entraîner la destruction de votre </a:t>
            </a:r>
            <a:r>
              <a:rPr lang="fr-FR" sz="1800" b="0" i="0" u="none" strike="noStrike" baseline="0" dirty="0" err="1">
                <a:solidFill>
                  <a:srgbClr val="221F1F"/>
                </a:solidFill>
                <a:latin typeface="Times New Roman" panose="02020603050405020304" pitchFamily="18" charset="0"/>
              </a:rPr>
              <a:t>ECoS</a:t>
            </a:r>
            <a:r>
              <a:rPr lang="fr-FR" sz="1800" b="0" i="0" u="none" strike="noStrike" baseline="0" dirty="0">
                <a:solidFill>
                  <a:srgbClr val="221F1F"/>
                </a:solidFill>
                <a:latin typeface="Times New Roman" panose="02020603050405020304" pitchFamily="18" charset="0"/>
              </a:rPr>
              <a:t> ! </a:t>
            </a:r>
            <a:endParaRPr lang="fr-BE" dirty="0">
              <a:solidFill>
                <a:schemeClr val="accent3">
                  <a:lumMod val="75000"/>
                </a:schemeClr>
              </a:solidFill>
            </a:endParaRPr>
          </a:p>
        </p:txBody>
      </p:sp>
      <p:pic>
        <p:nvPicPr>
          <p:cNvPr id="8" name="Image 7">
            <a:extLst>
              <a:ext uri="{FF2B5EF4-FFF2-40B4-BE49-F238E27FC236}">
                <a16:creationId xmlns:a16="http://schemas.microsoft.com/office/drawing/2014/main" id="{3CB84B2C-7C12-BB1E-6F8D-0C28E34493FD}"/>
              </a:ext>
            </a:extLst>
          </p:cNvPr>
          <p:cNvPicPr>
            <a:picLocks noChangeAspect="1"/>
          </p:cNvPicPr>
          <p:nvPr/>
        </p:nvPicPr>
        <p:blipFill>
          <a:blip r:embed="rId3"/>
          <a:stretch>
            <a:fillRect/>
          </a:stretch>
        </p:blipFill>
        <p:spPr>
          <a:xfrm>
            <a:off x="1246085" y="3836641"/>
            <a:ext cx="6024184" cy="2753670"/>
          </a:xfrm>
          <a:prstGeom prst="rect">
            <a:avLst/>
          </a:prstGeom>
        </p:spPr>
      </p:pic>
      <p:sp>
        <p:nvSpPr>
          <p:cNvPr id="3" name="ZoneTexte 2">
            <a:extLst>
              <a:ext uri="{FF2B5EF4-FFF2-40B4-BE49-F238E27FC236}">
                <a16:creationId xmlns:a16="http://schemas.microsoft.com/office/drawing/2014/main" id="{07D20224-FC22-481A-407A-8AB7876C9666}"/>
              </a:ext>
            </a:extLst>
          </p:cNvPr>
          <p:cNvSpPr txBox="1"/>
          <p:nvPr/>
        </p:nvSpPr>
        <p:spPr>
          <a:xfrm>
            <a:off x="41564" y="6365162"/>
            <a:ext cx="902811" cy="461665"/>
          </a:xfrm>
          <a:prstGeom prst="rect">
            <a:avLst/>
          </a:prstGeom>
          <a:noFill/>
        </p:spPr>
        <p:txBody>
          <a:bodyPr wrap="none" rtlCol="0">
            <a:spAutoFit/>
          </a:bodyPr>
          <a:lstStyle/>
          <a:p>
            <a:pPr algn="ctr"/>
            <a:r>
              <a:rPr lang="fr-BE" sz="2400" dirty="0" err="1">
                <a:solidFill>
                  <a:srgbClr val="FFFF00"/>
                </a:solidFill>
                <a:latin typeface="Times New Roman" panose="02020603050405020304" pitchFamily="18" charset="0"/>
                <a:cs typeface="Times New Roman" panose="02020603050405020304" pitchFamily="18" charset="0"/>
              </a:rPr>
              <a:t>ECoS</a:t>
            </a:r>
            <a:endParaRPr lang="fr-BE"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22901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1937</Words>
  <Application>Microsoft Office PowerPoint</Application>
  <PresentationFormat>Grand écran</PresentationFormat>
  <Paragraphs>274</Paragraphs>
  <Slides>47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Aptos</vt:lpstr>
      <vt:lpstr>Aptos Display</vt:lpstr>
      <vt:lpstr>Arial</vt:lpstr>
      <vt:lpstr>Calibri</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Thierry Gonze</dc:creator>
  <cp:lastModifiedBy>Thierry Gonze</cp:lastModifiedBy>
  <cp:revision>183</cp:revision>
  <dcterms:created xsi:type="dcterms:W3CDTF">2024-04-09T07:46:57Z</dcterms:created>
  <dcterms:modified xsi:type="dcterms:W3CDTF">2024-10-11T17:11:52Z</dcterms:modified>
</cp:coreProperties>
</file>