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11" r:id="rId3"/>
    <p:sldId id="285" r:id="rId4"/>
    <p:sldId id="282" r:id="rId5"/>
    <p:sldId id="304" r:id="rId6"/>
    <p:sldId id="288" r:id="rId7"/>
    <p:sldId id="296" r:id="rId8"/>
    <p:sldId id="324" r:id="rId9"/>
    <p:sldId id="309" r:id="rId10"/>
    <p:sldId id="298" r:id="rId11"/>
    <p:sldId id="322" r:id="rId12"/>
    <p:sldId id="326" r:id="rId13"/>
    <p:sldId id="325" r:id="rId14"/>
    <p:sldId id="327" r:id="rId15"/>
    <p:sldId id="261" r:id="rId16"/>
    <p:sldId id="287" r:id="rId17"/>
    <p:sldId id="328" r:id="rId18"/>
    <p:sldId id="323" r:id="rId19"/>
    <p:sldId id="267" r:id="rId20"/>
    <p:sldId id="321" r:id="rId21"/>
    <p:sldId id="297" r:id="rId22"/>
    <p:sldId id="314" r:id="rId23"/>
    <p:sldId id="306" r:id="rId24"/>
  </p:sldIdLst>
  <p:sldSz cx="11161713" cy="6858000"/>
  <p:notesSz cx="6669088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5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fosse Didier" initials="DD" lastIdx="1" clrIdx="0">
    <p:extLst>
      <p:ext uri="{19B8F6BF-5375-455C-9EA6-DF929625EA0E}">
        <p15:presenceInfo xmlns:p15="http://schemas.microsoft.com/office/powerpoint/2012/main" userId="Delfosse Did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F71"/>
    <a:srgbClr val="C9CE70"/>
    <a:srgbClr val="A81724"/>
    <a:srgbClr val="5BA4D7"/>
    <a:srgbClr val="FFFF00"/>
    <a:srgbClr val="195AD5"/>
    <a:srgbClr val="987F1A"/>
    <a:srgbClr val="5B393A"/>
    <a:srgbClr val="9E7728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0" autoAdjust="0"/>
    <p:restoredTop sz="83060" autoAdjust="0"/>
  </p:normalViewPr>
  <p:slideViewPr>
    <p:cSldViewPr snapToObjects="1">
      <p:cViewPr varScale="1">
        <p:scale>
          <a:sx n="61" d="100"/>
          <a:sy n="61" d="100"/>
        </p:scale>
        <p:origin x="732" y="66"/>
      </p:cViewPr>
      <p:guideLst>
        <p:guide orient="horz" pos="2160"/>
        <p:guide pos="35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405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17543FB-8856-4424-9F4B-5E79FC6DE8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262D357A-549B-44A9-831B-7CD45BF258F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0B197A6-6DE6-435C-AA60-13CA7FEB05A3}" type="datetime1">
              <a:rPr lang="en-US"/>
              <a:pPr>
                <a:defRPr/>
              </a:pPr>
              <a:t>8/16/2024</a:t>
            </a:fld>
            <a:endParaRPr lang="en-US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2F84D00F-CAE2-46F1-840D-C442C1CEFB0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35AE48C5-515A-4B91-B24F-C02CCC74F78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22177CF-2BA9-481C-A745-92E8E1941889}" type="slidenum">
              <a:rPr lang="en-US" altLang="en-US"/>
              <a:pPr/>
              <a:t>‹N°›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31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4FC050-FE19-4A64-8940-5DA185D91B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1DE424-8959-4694-97E6-1F34F5411CF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AF9D74-8782-45AE-8076-79C71002B692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E15E39A-E1AE-4E94-8FE4-3458D35069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22263" y="739775"/>
            <a:ext cx="6024562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BE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243F9A7-01CC-4821-BE11-5FBBDF5C0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909" y="4689517"/>
            <a:ext cx="5335270" cy="444269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BE" noProof="0"/>
              <a:t>Click to edit Master text styles</a:t>
            </a:r>
          </a:p>
          <a:p>
            <a:pPr lvl="1"/>
            <a:r>
              <a:rPr lang="nl-BE" noProof="0"/>
              <a:t>Second level</a:t>
            </a:r>
          </a:p>
          <a:p>
            <a:pPr lvl="2"/>
            <a:r>
              <a:rPr lang="nl-BE" noProof="0"/>
              <a:t>Third level</a:t>
            </a:r>
          </a:p>
          <a:p>
            <a:pPr lvl="3"/>
            <a:r>
              <a:rPr lang="nl-BE" noProof="0"/>
              <a:t>Fourth level</a:t>
            </a:r>
          </a:p>
          <a:p>
            <a:pPr lvl="4"/>
            <a:r>
              <a:rPr lang="nl-BE" noProof="0"/>
              <a:t>Fifth level</a:t>
            </a:r>
            <a:endParaRPr lang="fr-BE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36D75-1D91-4F6F-B9DC-6E09B8A91D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AC98C-CE6F-45A7-ABFB-41D43122B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C3ECC1-BA5F-4E24-8227-2B881B3AC2C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62207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ＭＳ Ｐゴシック" pitchFamily="-8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Il_%C3%A9tait_une_fois_dans_l%27Ouest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r.wikipedia.org/wiki/Le_Pont_de_la_rivi%C3%A8re_Kwa%C3%AF_(film)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55953063-99F7-4B87-9793-9B90056A8B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ACC2E739-994F-4CF4-873C-480BB38B9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6A0AF427-68FD-4D57-B737-681E4AF5C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0744961-D300-4D8D-81F8-D7E932215D49}" type="slidenum">
              <a:rPr lang="fr-BE" altLang="en-US"/>
              <a:pPr eaLnBrk="1" hangingPunct="1"/>
              <a:t>1</a:t>
            </a:fld>
            <a:endParaRPr lang="fr-BE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200">
                <a:solidFill>
                  <a:schemeClr val="bg1"/>
                </a:solidFill>
              </a:rPr>
              <a:t>Mise en peinture PG.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10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25289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Venez rejoindre l’équipe de rédaction…</a:t>
            </a:r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11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70117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12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24203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u="sng" dirty="0">
                <a:hlinkClick r:id="rId3" tooltip="Il était une fois dans l'Oue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 1896 à nos jours … Il était une fois dans l'Ouest</a:t>
            </a:r>
            <a:r>
              <a:rPr lang="fr-FR" dirty="0"/>
              <a:t>, </a:t>
            </a:r>
            <a:r>
              <a:rPr lang="fr-FR" dirty="0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 Pont de la rivière </a:t>
            </a:r>
            <a:r>
              <a:rPr lang="fr-FR" dirty="0" err="1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Kwaï</a:t>
            </a:r>
            <a:r>
              <a:rPr lang="fr-FR" dirty="0"/>
              <a:t>, Le crime de l’Orient Express, La bête humaine…</a:t>
            </a:r>
          </a:p>
          <a:p>
            <a:endParaRPr lang="fr-FR" dirty="0"/>
          </a:p>
          <a:p>
            <a:r>
              <a:rPr lang="fr-FR" dirty="0"/>
              <a:t>Règlement aux valves</a:t>
            </a:r>
            <a:endParaRPr lang="LID4096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13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597269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14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363691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Recherche rouleau de papier </a:t>
            </a:r>
            <a:r>
              <a:rPr lang="en-GB" dirty="0" err="1"/>
              <a:t>peint</a:t>
            </a:r>
            <a:r>
              <a:rPr lang="en-GB" dirty="0"/>
              <a:t> !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15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88638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Si impossibilité de venir, merci de prévenir le formateur.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JF a fait le déplacement la semaine passée pour rien !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BE" sz="1200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BE" sz="1200" dirty="0"/>
              <a:t>Thierry G., Henri S., Alain P., Luc V., Fabrice B., Paul , Francis M., Pierre G., Pierre 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16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2370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18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49717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19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401236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Philippe et Jacques seront présentés à l’assemblée générale pour approbation.</a:t>
            </a:r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20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990411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Minute de silence pour Claude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2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33293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Présentation, Echelle?, Réseau Person.? , Comment connu club? Parrainage? </a:t>
            </a:r>
          </a:p>
          <a:p>
            <a:r>
              <a:rPr lang="fr-BE" dirty="0"/>
              <a:t>Axel Perwez, René Perwez, Patrice </a:t>
            </a:r>
            <a:r>
              <a:rPr lang="fr-BE" dirty="0" err="1"/>
              <a:t>Puttaert</a:t>
            </a:r>
            <a:r>
              <a:rPr lang="fr-BE" dirty="0"/>
              <a:t>, Philippe </a:t>
            </a:r>
            <a:r>
              <a:rPr lang="fr-BE" dirty="0" err="1"/>
              <a:t>Robaye</a:t>
            </a:r>
            <a:r>
              <a:rPr lang="fr-BE" dirty="0"/>
              <a:t>, Philippe Van </a:t>
            </a:r>
            <a:r>
              <a:rPr lang="fr-BE" dirty="0" err="1"/>
              <a:t>Haeren</a:t>
            </a:r>
            <a:r>
              <a:rPr lang="fr-BE" dirty="0"/>
              <a:t>, 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3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136969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4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03680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1) Merci à Jean-François</a:t>
            </a:r>
            <a:br>
              <a:rPr lang="en-GB" dirty="0"/>
            </a:br>
            <a:r>
              <a:rPr lang="en-GB" dirty="0"/>
              <a:t>2) Merci à Myriam</a:t>
            </a:r>
            <a:br>
              <a:rPr lang="en-GB" dirty="0"/>
            </a:br>
            <a:r>
              <a:rPr lang="en-GB" dirty="0"/>
              <a:t>3) </a:t>
            </a:r>
            <a:r>
              <a:rPr lang="en-GB" dirty="0" err="1"/>
              <a:t>Détails</a:t>
            </a:r>
            <a:r>
              <a:rPr lang="en-GB" dirty="0"/>
              <a:t> à </a:t>
            </a:r>
            <a:r>
              <a:rPr lang="en-GB" dirty="0" err="1"/>
              <a:t>voir</a:t>
            </a:r>
            <a:r>
              <a:rPr lang="en-GB" dirty="0"/>
              <a:t> avec Jean-Marie </a:t>
            </a:r>
            <a:r>
              <a:rPr lang="en-GB" dirty="0" err="1"/>
              <a:t>Dresse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5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4290731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6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843157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sz="105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7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5786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8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3457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Merci à </a:t>
            </a:r>
            <a:r>
              <a:rPr lang="fr-FR" dirty="0" err="1"/>
              <a:t>Loic</a:t>
            </a:r>
            <a:r>
              <a:rPr lang="fr-FR" dirty="0"/>
              <a:t>, Julien et JP pour le repas de midi du samedi</a:t>
            </a:r>
          </a:p>
          <a:p>
            <a:endParaRPr lang="fr-FR" dirty="0"/>
          </a:p>
          <a:p>
            <a:r>
              <a:rPr lang="fr-FR" dirty="0"/>
              <a:t>Merci à tous les participants et particulièrement aux membres qui ont bravé la pluie pour monter les </a:t>
            </a:r>
            <a:r>
              <a:rPr lang="fr-FR" dirty="0" err="1"/>
              <a:t>châpiteaux</a:t>
            </a:r>
            <a:r>
              <a:rPr lang="fr-FR" dirty="0"/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9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56517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2130429"/>
            <a:ext cx="9179799" cy="1470025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3886200"/>
            <a:ext cx="755983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AFA46-883B-4EF2-A88E-79110788A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BDC5-CF2A-4DBD-AD11-7B2B74529D87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C89AF-1E5B-4303-A51E-30769342F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87479-6D0F-449B-BB7B-CBF2C084B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FEC08-C376-4C97-A010-307B653FC2EF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85659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B1621-31AD-46B4-9418-166574F62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2D76-9AD4-4C0E-8ACE-2FFD9D9847D3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9611A-4335-402A-AB20-9FE06733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640B9-A7B0-43E6-822E-729D81357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7EA-DB1F-460A-B5E3-99ABBE341B8B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67117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274641"/>
            <a:ext cx="2429947" cy="5851525"/>
          </a:xfrm>
        </p:spPr>
        <p:txBody>
          <a:bodyPr vert="eaVert"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274641"/>
            <a:ext cx="7109844" cy="5851525"/>
          </a:xfrm>
        </p:spPr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F794D-1BD5-477E-A6BF-60047CBEA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8166-3511-4EC1-8767-D004D5B227F2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5F517-4E2F-40C2-BE5C-B1AC65CA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0D387-9129-4479-904A-F4A01C588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371A0-6436-4F6D-9B3F-EE0F5BB2C541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66438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9988" y="274639"/>
            <a:ext cx="9719787" cy="585152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2F09F7-B515-42D0-BA22-56E9D743A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19DB0-37EC-490E-B70F-3F3D168DAD76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63662DC-0129-4B17-8025-7D747AE84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751F991-8CD3-4CAA-BE69-CAFF55E3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BD88-D603-4F9D-AD9F-709EB369D117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00902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0263" cy="1143000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600200"/>
            <a:ext cx="4783138" cy="4525963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75288" y="1600200"/>
            <a:ext cx="4784725" cy="2185988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75288" y="3938588"/>
            <a:ext cx="4784725" cy="218757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A9C0649E-E1FE-4889-9FCF-4F3AA307C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B69BB-932B-46E3-9250-1C5FFF21C786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910C471-7A29-4AA8-A02E-72A2C2B9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1998AA2-ADDF-4E69-92B0-2C89F4C45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A707B-E5F4-4DC7-A053-83BF8F9584DB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5367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1CAFE-6C70-4FB9-B38F-1365D0248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C5AA-25D1-4308-8FD5-216F3A9B7A58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F8F4C-1A5E-484B-BE09-75C9EEC53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D5264-F222-46E1-9005-CC257D6D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A04F1-1E64-40E5-B7BD-3D4A24D10BE0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61321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4406902"/>
            <a:ext cx="91797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2906713"/>
            <a:ext cx="9179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7DF99-7A6B-4315-A337-A31D97CD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C2A6-6C31-4770-81CF-48497078B500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686A0-526E-477A-98AF-30D6158DC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B9819-8E9B-42A1-BD95-B7BD7B02E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1179-1FAC-436B-9EEC-80183CEB301A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50908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A8BB2-D1D8-45C8-9EB9-707856B2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41ED0-CD8F-4536-8898-4F6D18205EC5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022FB1-03CA-4786-9C17-9D3C09924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C8DA6E-A315-4340-B690-9F685A12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87627-9721-4B0F-8F73-CF96A2C651B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384794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1535114"/>
            <a:ext cx="4771771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2174875"/>
            <a:ext cx="477177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5" y="1535114"/>
            <a:ext cx="477364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5" y="2174875"/>
            <a:ext cx="477364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4B0449-12C2-463B-A668-DB96F7595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03C8-23E5-416E-B7B5-C0EE080C1CBD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985340-67CE-4CC4-8314-772E6393B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51C6D56-0ADB-4932-9C20-91CAA49D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10AB0-B42C-424D-B5A6-CC10BA1D8B5E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9416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8CDABF-0C75-4F87-9C08-842664FDA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26EC-5B94-458F-899E-EA3585ED2301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1E14F4-BC42-4817-BE5B-F8666CD40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7FBF72-DEF3-4E5F-86CF-9BA830C9E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6EDDA-0CB0-4D23-85EB-FEB307C15D46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259871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5221DB8-5EF5-4C61-BF13-D40442616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A85CC-DEC6-443B-AD09-727B7189C332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17C307D-24C5-42EC-A6B6-B12EFCD7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E08DF5-45FE-4E5E-A2F4-A36A4B4A4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0EEF9-6766-4570-832F-D3D11FFE63B0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71540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3" y="273050"/>
            <a:ext cx="3553048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273054"/>
            <a:ext cx="60373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93" y="1435103"/>
            <a:ext cx="355304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818C25-F681-40B6-9BAA-73D2C496D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8ACD4-B029-4BCA-AC0A-F21435CBE1A2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703DA7-F98B-4B49-A82B-348C24D22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CE93AB-6199-4789-BD6D-74D578D3C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7223D-F31A-4478-90C3-F3F0D064DB65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44955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4800602"/>
            <a:ext cx="6479858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612775"/>
            <a:ext cx="647985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5367340"/>
            <a:ext cx="6479858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8651CD-4CDA-4C02-A11E-9074C1A2C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81EE-D761-4408-8973-29F7B1853E8E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363766-E2C7-44B8-8DA2-523F322E2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67B094-4CD3-44A9-BCCD-A47D1E476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326B6-A8E8-4AA9-AF8E-532C35800F1D}" type="slidenum">
              <a:rPr lang="fr-BE" altLang="en-US"/>
              <a:pPr/>
              <a:t>‹N°›</a:t>
            </a:fld>
            <a:endParaRPr lang="fr-BE" altLang="en-US"/>
          </a:p>
        </p:txBody>
      </p:sp>
    </p:spTree>
    <p:extLst>
      <p:ext uri="{BB962C8B-B14F-4D97-AF65-F5344CB8AC3E}">
        <p14:creationId xmlns:p14="http://schemas.microsoft.com/office/powerpoint/2010/main" val="123259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1068C1B-336D-4874-9A52-4EF5834D2C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57213" y="274638"/>
            <a:ext cx="100472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title style</a:t>
            </a:r>
            <a:endParaRPr lang="fr-BE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4A257C-7416-4F5A-820B-132AA1664F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57213" y="1600200"/>
            <a:ext cx="100472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text styles</a:t>
            </a:r>
          </a:p>
          <a:p>
            <a:pPr lvl="1"/>
            <a:r>
              <a:rPr lang="nl-BE" altLang="en-US"/>
              <a:t>Second level</a:t>
            </a:r>
          </a:p>
          <a:p>
            <a:pPr lvl="2"/>
            <a:r>
              <a:rPr lang="nl-BE" altLang="en-US"/>
              <a:t>Third level</a:t>
            </a:r>
          </a:p>
          <a:p>
            <a:pPr lvl="3"/>
            <a:r>
              <a:rPr lang="nl-BE" altLang="en-US"/>
              <a:t>Fourth level</a:t>
            </a:r>
          </a:p>
          <a:p>
            <a:pPr lvl="4"/>
            <a:r>
              <a:rPr lang="nl-BE" altLang="en-US"/>
              <a:t>Fifth level</a:t>
            </a:r>
            <a:endParaRPr lang="fr-BE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22DB-DB10-4F27-A248-79CEA2399D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7213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48AAC3C-3BCD-499A-8D32-9995F6804560}" type="datetime1">
              <a:rPr lang="en-US"/>
              <a:pPr>
                <a:defRPr/>
              </a:pPr>
              <a:t>8/16/2024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64EF9-F737-4867-8E6D-9D48FB878F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3175" y="6356350"/>
            <a:ext cx="35353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70A6C-7167-41CC-B586-BD1C2A812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97825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2FFDF93-87EA-48D7-B75A-B11AB26C0532}" type="slidenum">
              <a:rPr lang="fr-BE" altLang="en-US"/>
              <a:pPr/>
              <a:t>‹N°›</a:t>
            </a:fld>
            <a:endParaRPr lang="fr-B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0583540F-FC7C-4390-5C8E-1FE36AB8ED35}"/>
              </a:ext>
            </a:extLst>
          </p:cNvPr>
          <p:cNvSpPr/>
          <p:nvPr/>
        </p:nvSpPr>
        <p:spPr>
          <a:xfrm>
            <a:off x="8029128" y="44624"/>
            <a:ext cx="3096344" cy="2016224"/>
          </a:xfrm>
          <a:custGeom>
            <a:avLst/>
            <a:gdLst>
              <a:gd name="connsiteX0" fmla="*/ 32657 w 2400300"/>
              <a:gd name="connsiteY0" fmla="*/ 0 h 2220685"/>
              <a:gd name="connsiteX1" fmla="*/ 0 w 2400300"/>
              <a:gd name="connsiteY1" fmla="*/ 849085 h 2220685"/>
              <a:gd name="connsiteX2" fmla="*/ 1436914 w 2400300"/>
              <a:gd name="connsiteY2" fmla="*/ 2220685 h 2220685"/>
              <a:gd name="connsiteX3" fmla="*/ 2400300 w 2400300"/>
              <a:gd name="connsiteY3" fmla="*/ 2220685 h 2220685"/>
              <a:gd name="connsiteX4" fmla="*/ 2383971 w 2400300"/>
              <a:gd name="connsiteY4" fmla="*/ 16328 h 2220685"/>
              <a:gd name="connsiteX5" fmla="*/ 32657 w 2400300"/>
              <a:gd name="connsiteY5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0300" h="2220685">
                <a:moveTo>
                  <a:pt x="32657" y="0"/>
                </a:moveTo>
                <a:lnTo>
                  <a:pt x="0" y="849085"/>
                </a:lnTo>
                <a:lnTo>
                  <a:pt x="1436914" y="2220685"/>
                </a:lnTo>
                <a:lnTo>
                  <a:pt x="2400300" y="2220685"/>
                </a:lnTo>
                <a:lnTo>
                  <a:pt x="2383971" y="16328"/>
                </a:lnTo>
                <a:lnTo>
                  <a:pt x="3265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2052" name="ZoneTexte 2">
            <a:extLst>
              <a:ext uri="{FF2B5EF4-FFF2-40B4-BE49-F238E27FC236}">
                <a16:creationId xmlns:a16="http://schemas.microsoft.com/office/drawing/2014/main" id="{51504E30-FB3A-4B93-9C65-338A6D6BB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5516563"/>
            <a:ext cx="1841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en-US" sz="1000" dirty="0">
              <a:solidFill>
                <a:schemeClr val="bg1"/>
              </a:solidFill>
            </a:endParaRPr>
          </a:p>
        </p:txBody>
      </p:sp>
      <p:sp>
        <p:nvSpPr>
          <p:cNvPr id="2050" name="Title 1">
            <a:extLst>
              <a:ext uri="{FF2B5EF4-FFF2-40B4-BE49-F238E27FC236}">
                <a16:creationId xmlns:a16="http://schemas.microsoft.com/office/drawing/2014/main" id="{D807E19C-F48E-4DCE-A544-D4775C874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794" y="-448399"/>
            <a:ext cx="10524529" cy="20162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 eaLnBrk="1" hangingPunct="1"/>
            <a:r>
              <a:rPr lang="fr-BE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ippo" pitchFamily="2" charset="0"/>
                <a:ea typeface="ＭＳ Ｐゴシック" panose="020B0600070205080204" pitchFamily="34" charset="-128"/>
              </a:rPr>
              <a:t>Réunion mensuelle de juin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30292D-AC72-3174-D78D-414C3A43F4DC}"/>
              </a:ext>
            </a:extLst>
          </p:cNvPr>
          <p:cNvSpPr txBox="1"/>
          <p:nvPr/>
        </p:nvSpPr>
        <p:spPr>
          <a:xfrm>
            <a:off x="1897680" y="6237312"/>
            <a:ext cx="7366376" cy="4001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B0F0"/>
                </a:solidFill>
                <a:cs typeface="Arial" panose="020B0604020202020204" pitchFamily="34" charset="0"/>
              </a:rPr>
              <a:t>Wagon « Orval » Ech. 7’’1/4 réalisation: Xavier </a:t>
            </a:r>
            <a:r>
              <a:rPr lang="fr-FR" sz="2000" b="1" dirty="0" err="1">
                <a:solidFill>
                  <a:srgbClr val="00B0F0"/>
                </a:solidFill>
                <a:cs typeface="Arial" panose="020B0604020202020204" pitchFamily="34" charset="0"/>
              </a:rPr>
              <a:t>Magdelyns</a:t>
            </a:r>
            <a:endParaRPr lang="fr-FR" sz="2000" b="1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5C3352-6C03-4795-B04C-E95FE1247C76}"/>
              </a:ext>
            </a:extLst>
          </p:cNvPr>
          <p:cNvSpPr txBox="1"/>
          <p:nvPr/>
        </p:nvSpPr>
        <p:spPr>
          <a:xfrm>
            <a:off x="9397280" y="1567825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b="1" dirty="0">
                <a:solidFill>
                  <a:schemeClr val="bg1"/>
                </a:solidFill>
              </a:rPr>
              <a:t>Société Royale</a:t>
            </a:r>
          </a:p>
        </p:txBody>
      </p:sp>
      <p:pic>
        <p:nvPicPr>
          <p:cNvPr id="2051" name="Picture 3" descr="logo-asbl_ok.jpg">
            <a:extLst>
              <a:ext uri="{FF2B5EF4-FFF2-40B4-BE49-F238E27FC236}">
                <a16:creationId xmlns:a16="http://schemas.microsoft.com/office/drawing/2014/main" id="{EB7DEC9F-9757-40A4-A76E-C4191CEBB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256" y="340833"/>
            <a:ext cx="16176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1D767B6-5A10-8858-9F9D-804A87C5C7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76" t="31136" r="10626" b="30051"/>
          <a:stretch/>
        </p:blipFill>
        <p:spPr>
          <a:xfrm>
            <a:off x="299543" y="1822270"/>
            <a:ext cx="10651029" cy="4101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389B11-B8AE-4185-9E08-A4F256D5B045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FF00"/>
                </a:solidFill>
                <a:latin typeface="Blippo" pitchFamily="2" charset="0"/>
              </a:rPr>
              <a:t>Locaux</a:t>
            </a:r>
            <a:r>
              <a:rPr lang="fr-BE">
                <a:solidFill>
                  <a:schemeClr val="bg1"/>
                </a:solidFill>
                <a:latin typeface="Blippo" pitchFamily="2" charset="0"/>
              </a:rPr>
              <a:t> 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9E02F99-4954-5855-5723-06C5F4BD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856" y="1474174"/>
            <a:ext cx="5353102" cy="357319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835E7CC-6EA5-4B16-951F-67BC21BFD84C}"/>
              </a:ext>
            </a:extLst>
          </p:cNvPr>
          <p:cNvSpPr txBox="1"/>
          <p:nvPr/>
        </p:nvSpPr>
        <p:spPr>
          <a:xfrm>
            <a:off x="324272" y="1522339"/>
            <a:ext cx="50898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Nettoyage des locaux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Respect du quartier lorsque l‘on quitte le club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Préférence de se garer en marche arrière !  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8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222AD96-0923-F58B-2349-92C750BE3793}"/>
              </a:ext>
            </a:extLst>
          </p:cNvPr>
          <p:cNvSpPr txBox="1"/>
          <p:nvPr/>
        </p:nvSpPr>
        <p:spPr>
          <a:xfrm>
            <a:off x="5364832" y="662732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Recherche d’un rédacteur en chef</a:t>
            </a:r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34BE4C-83F0-4FB1-55D5-682C7DB3B7B0}"/>
              </a:ext>
            </a:extLst>
          </p:cNvPr>
          <p:cNvSpPr txBox="1"/>
          <p:nvPr/>
        </p:nvSpPr>
        <p:spPr>
          <a:xfrm>
            <a:off x="5364832" y="2274838"/>
            <a:ext cx="37625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Equipe de rédaction actuelle (</a:t>
            </a:r>
            <a:r>
              <a:rPr lang="fr-FR" err="1">
                <a:solidFill>
                  <a:schemeClr val="bg1"/>
                </a:solidFill>
              </a:rPr>
              <a:t>poa</a:t>
            </a:r>
            <a:r>
              <a:rPr lang="fr-FR">
                <a:solidFill>
                  <a:schemeClr val="bg1"/>
                </a:solidFill>
              </a:rPr>
              <a:t>):</a:t>
            </a:r>
          </a:p>
          <a:p>
            <a:endParaRPr lang="fr-FR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Philippe </a:t>
            </a:r>
            <a:r>
              <a:rPr lang="fr-FR" err="1">
                <a:solidFill>
                  <a:schemeClr val="bg1"/>
                </a:solidFill>
              </a:rPr>
              <a:t>Bruniaux</a:t>
            </a:r>
            <a:endParaRPr lang="fr-FR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Thomas Chevalier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Didier Delfosse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Thierry Gonze</a:t>
            </a:r>
          </a:p>
          <a:p>
            <a:pPr marL="285750" indent="-285750">
              <a:buFontTx/>
              <a:buChar char="-"/>
            </a:pPr>
            <a:r>
              <a:rPr lang="fr-FR">
                <a:solidFill>
                  <a:schemeClr val="bg1"/>
                </a:solidFill>
              </a:rPr>
              <a:t>Pierre </a:t>
            </a:r>
            <a:r>
              <a:rPr lang="fr-FR" err="1">
                <a:solidFill>
                  <a:schemeClr val="bg1"/>
                </a:solidFill>
              </a:rPr>
              <a:t>Storder</a:t>
            </a:r>
            <a:endParaRPr lang="fr-BE">
              <a:solidFill>
                <a:schemeClr val="bg1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B74031B-C5FC-949A-F0B6-BFD70508C592}"/>
              </a:ext>
            </a:extLst>
          </p:cNvPr>
          <p:cNvSpPr txBox="1"/>
          <p:nvPr/>
        </p:nvSpPr>
        <p:spPr>
          <a:xfrm>
            <a:off x="5593162" y="5548937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chemeClr val="bg1"/>
                </a:solidFill>
              </a:rPr>
              <a:t> </a:t>
            </a:r>
            <a:endParaRPr lang="fr-BE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D4985A9-4479-83A8-60DA-69A1E0E406A9}"/>
              </a:ext>
            </a:extLst>
          </p:cNvPr>
          <p:cNvSpPr txBox="1"/>
          <p:nvPr/>
        </p:nvSpPr>
        <p:spPr>
          <a:xfrm>
            <a:off x="4932784" y="4994939"/>
            <a:ext cx="6228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Afin de les publier dans notre revue,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merci de faire parvenir, à la rédaction, vos photos prisent lors des événements …</a:t>
            </a:r>
          </a:p>
        </p:txBody>
      </p:sp>
      <p:pic>
        <p:nvPicPr>
          <p:cNvPr id="5" name="Image 4" descr="Une image contenant texte, livre, train, piste&#10;&#10;Description générée automatiquement">
            <a:extLst>
              <a:ext uri="{FF2B5EF4-FFF2-40B4-BE49-F238E27FC236}">
                <a16:creationId xmlns:a16="http://schemas.microsoft.com/office/drawing/2014/main" id="{7E504752-008C-5B84-844F-E57F0672B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50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0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26414D1-2BA1-9E08-444C-EB11C3A53B95}"/>
              </a:ext>
            </a:extLst>
          </p:cNvPr>
          <p:cNvSpPr txBox="1">
            <a:spLocks/>
          </p:cNvSpPr>
          <p:nvPr/>
        </p:nvSpPr>
        <p:spPr bwMode="auto">
          <a:xfrm>
            <a:off x="0" y="944915"/>
            <a:ext cx="7050806" cy="133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400" dirty="0">
                <a:solidFill>
                  <a:schemeClr val="bg1"/>
                </a:solidFill>
              </a:rPr>
              <a:t>Inscription obligatoire aux valves</a:t>
            </a:r>
          </a:p>
          <a:p>
            <a:r>
              <a:rPr lang="fr-BE" sz="2400" dirty="0">
                <a:solidFill>
                  <a:schemeClr val="bg1"/>
                </a:solidFill>
              </a:rPr>
              <a:t>Tout plat d’accompagnement est le bienvenu.</a:t>
            </a:r>
          </a:p>
          <a:p>
            <a:r>
              <a:rPr lang="fr-BE" sz="2400" dirty="0">
                <a:solidFill>
                  <a:schemeClr val="bg1"/>
                </a:solidFill>
              </a:rPr>
              <a:t>Comme chaque année, la viande sera offerte 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8C937B-2818-A97B-960E-A3B7AAD637C9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66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6600"/>
                </a:solidFill>
                <a:latin typeface="Blippo" pitchFamily="2" charset="0"/>
              </a:rPr>
              <a:t>Barbecue RMM</a:t>
            </a:r>
            <a:endParaRPr lang="fr-BE" altLang="en-US">
              <a:solidFill>
                <a:srgbClr val="FF660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3259DC-4528-C12D-9AA6-9FB1B39E6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8" y="50590"/>
            <a:ext cx="1512168" cy="81321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A0BE7C1-6717-1DA2-77C2-3292D3205F07}"/>
              </a:ext>
            </a:extLst>
          </p:cNvPr>
          <p:cNvSpPr txBox="1"/>
          <p:nvPr/>
        </p:nvSpPr>
        <p:spPr>
          <a:xfrm>
            <a:off x="7309048" y="1488992"/>
            <a:ext cx="3967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rgbClr val="F7901E"/>
                </a:solidFill>
              </a:rPr>
              <a:t>Clôture des inscriptions le ve. 05/07</a:t>
            </a:r>
            <a:endParaRPr lang="fr-BE">
              <a:solidFill>
                <a:srgbClr val="F7901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E29EA4-7052-A881-FB74-C6E47CF5005A}"/>
              </a:ext>
            </a:extLst>
          </p:cNvPr>
          <p:cNvSpPr/>
          <p:nvPr/>
        </p:nvSpPr>
        <p:spPr>
          <a:xfrm rot="20919857">
            <a:off x="318259" y="2974012"/>
            <a:ext cx="3240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sz="3200">
                <a:solidFill>
                  <a:schemeClr val="accent5"/>
                </a:solidFill>
              </a:rPr>
              <a:t>Rdv, </a:t>
            </a:r>
          </a:p>
          <a:p>
            <a:pPr algn="ctr"/>
            <a:r>
              <a:rPr lang="fr-BE" sz="3200">
                <a:solidFill>
                  <a:schemeClr val="accent5"/>
                </a:solidFill>
              </a:rPr>
              <a:t>Sa. 13 juillet</a:t>
            </a:r>
          </a:p>
          <a:p>
            <a:pPr algn="ctr"/>
            <a:r>
              <a:rPr lang="fr-BE" sz="3200">
                <a:solidFill>
                  <a:schemeClr val="accent5"/>
                </a:solidFill>
              </a:rPr>
              <a:t>dès 11h pour les préparatifs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8B7F6B-7EF8-64D0-93ED-B08EE05B0D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7" t="2218" r="19034" b="5315"/>
          <a:stretch/>
        </p:blipFill>
        <p:spPr>
          <a:xfrm>
            <a:off x="3963703" y="2564904"/>
            <a:ext cx="7050806" cy="413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9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135304E-BCE0-E2CE-877B-6A8E916A0BF1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rgbClr val="C9CE7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C9CE70"/>
                </a:solidFill>
                <a:latin typeface="Blippo" pitchFamily="2" charset="0"/>
              </a:rPr>
              <a:t>Fête des 60 ans - Concours</a:t>
            </a:r>
            <a:endParaRPr lang="fr-BE" altLang="en-US">
              <a:solidFill>
                <a:srgbClr val="C9CE7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38CF56F-731B-818A-A53B-09F9A9121AE0}"/>
              </a:ext>
            </a:extLst>
          </p:cNvPr>
          <p:cNvSpPr txBox="1"/>
          <p:nvPr/>
        </p:nvSpPr>
        <p:spPr>
          <a:xfrm>
            <a:off x="324272" y="1090904"/>
            <a:ext cx="1072919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800" dirty="0">
                <a:solidFill>
                  <a:srgbClr val="C9CE70"/>
                </a:solidFill>
              </a:rPr>
              <a:t>Organisation d’un concours du plus beau diorama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Thème : </a:t>
            </a:r>
            <a:r>
              <a:rPr lang="fr-BE" dirty="0">
                <a:solidFill>
                  <a:srgbClr val="C9CE70"/>
                </a:solidFill>
              </a:rPr>
              <a:t>Un train au cinéma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Dimensions maxi (L x l x h) mm: </a:t>
            </a:r>
            <a:r>
              <a:rPr lang="fr-BE" dirty="0">
                <a:solidFill>
                  <a:srgbClr val="C9CE70"/>
                </a:solidFill>
              </a:rPr>
              <a:t>500 x 400 x 300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Echelle, nationalité, époque, saison, …  : </a:t>
            </a:r>
            <a:r>
              <a:rPr lang="fr-BE" dirty="0">
                <a:solidFill>
                  <a:srgbClr val="C9CE70"/>
                </a:solidFill>
              </a:rPr>
              <a:t>Libre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Échéance : </a:t>
            </a:r>
            <a:r>
              <a:rPr lang="fr-BE" dirty="0">
                <a:solidFill>
                  <a:srgbClr val="C9CE70"/>
                </a:solidFill>
              </a:rPr>
              <a:t>Nov. 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Prix : </a:t>
            </a:r>
            <a:r>
              <a:rPr lang="fr-BE" dirty="0">
                <a:solidFill>
                  <a:srgbClr val="C9CE70"/>
                </a:solidFill>
              </a:rPr>
              <a:t>Trophée et parution dans la revue</a:t>
            </a:r>
            <a:br>
              <a:rPr lang="fr-BE" dirty="0">
                <a:solidFill>
                  <a:srgbClr val="C9CE70"/>
                </a:solidFill>
              </a:rPr>
            </a:br>
            <a:r>
              <a:rPr lang="fr-BE" dirty="0">
                <a:solidFill>
                  <a:srgbClr val="C9CE70"/>
                </a:solidFill>
              </a:rPr>
              <a:t>			(et reconnaissance de tous).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Règlement : </a:t>
            </a:r>
            <a:r>
              <a:rPr lang="fr-BE" dirty="0">
                <a:solidFill>
                  <a:srgbClr val="C9CE70"/>
                </a:solidFill>
              </a:rPr>
              <a:t>Aux valves du club et dans la revue.</a:t>
            </a:r>
          </a:p>
          <a:p>
            <a:endParaRPr lang="fr-BE" dirty="0">
              <a:solidFill>
                <a:srgbClr val="C9CE70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CD3E708-9904-13ED-B9AA-636143D5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01" r="16401"/>
          <a:stretch/>
        </p:blipFill>
        <p:spPr>
          <a:xfrm>
            <a:off x="6831929" y="1826791"/>
            <a:ext cx="1512168" cy="225028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B7930D-DC39-72B1-A5BC-F7605D11D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200" y="1826791"/>
            <a:ext cx="2210564" cy="217740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CE4D2D0-25AB-5DA1-1190-1DEEB4B54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282" y="4104659"/>
            <a:ext cx="1944216" cy="259228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A4894D8-B83E-1A94-A72B-80BC0062B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749" y="4248675"/>
            <a:ext cx="182707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4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69EF6DE-001A-F223-6E71-8589A95BF00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92D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92D050"/>
                </a:solidFill>
                <a:latin typeface="Blippo" pitchFamily="2" charset="0"/>
              </a:rPr>
              <a:t>Voyages/ Déplacements RMM</a:t>
            </a:r>
            <a:endParaRPr lang="fr-BE" altLang="en-US" dirty="0">
              <a:solidFill>
                <a:srgbClr val="92D05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AA4A487-116B-4A4D-D049-44A6C98196C4}"/>
              </a:ext>
            </a:extLst>
          </p:cNvPr>
          <p:cNvSpPr txBox="1"/>
          <p:nvPr/>
        </p:nvSpPr>
        <p:spPr>
          <a:xfrm>
            <a:off x="197440" y="1268760"/>
            <a:ext cx="10580782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92D050"/>
                </a:solidFill>
              </a:rPr>
              <a:t>									Visite PTVF (90km) =&gt;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r>
              <a:rPr lang="fr-FR" dirty="0">
                <a:solidFill>
                  <a:srgbClr val="92D050"/>
                </a:solidFill>
              </a:rPr>
              <a:t>												&lt;= Visite du musée du train à Utrecht (230 km)</a:t>
            </a: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pPr marL="285750" indent="-285750">
              <a:buFontTx/>
              <a:buChar char="-"/>
            </a:pPr>
            <a:endParaRPr lang="fr-FR" dirty="0">
              <a:solidFill>
                <a:srgbClr val="92D050"/>
              </a:solidFill>
            </a:endParaRPr>
          </a:p>
          <a:p>
            <a:endParaRPr lang="fr-FR" dirty="0">
              <a:solidFill>
                <a:srgbClr val="92D050"/>
              </a:solidFill>
            </a:endParaRPr>
          </a:p>
          <a:p>
            <a:r>
              <a:rPr lang="fr-FR" dirty="0">
                <a:solidFill>
                  <a:srgbClr val="92D050"/>
                </a:solidFill>
              </a:rPr>
              <a:t>			Visite du RRR, Rail Rebecq-Rognon (85 km) =&gt;</a:t>
            </a:r>
            <a:endParaRPr lang="fr-BE" dirty="0">
              <a:solidFill>
                <a:srgbClr val="92D05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396D81B-DEDB-D338-3B88-6BA937FA4B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780"/>
          <a:stretch/>
        </p:blipFill>
        <p:spPr>
          <a:xfrm>
            <a:off x="6949008" y="1094353"/>
            <a:ext cx="3773142" cy="21186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07234A3-6E72-808E-6CD7-30B899B02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603" y="2516399"/>
            <a:ext cx="4421213" cy="255447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DFA5E4B-0E9F-80F2-34B5-DA82CAE6B7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2290" y="4224522"/>
            <a:ext cx="3729860" cy="244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8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401E1B-283C-24FE-930E-43EDE85FFED9}"/>
              </a:ext>
            </a:extLst>
          </p:cNvPr>
          <p:cNvSpPr txBox="1">
            <a:spLocks/>
          </p:cNvSpPr>
          <p:nvPr/>
        </p:nvSpPr>
        <p:spPr bwMode="auto">
          <a:xfrm>
            <a:off x="32744" y="914400"/>
            <a:ext cx="10945216" cy="166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800" dirty="0">
                <a:ea typeface="ＭＳ Ｐゴシック" panose="020B0600070205080204" pitchFamily="34" charset="-128"/>
              </a:rPr>
              <a:t>16 Août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Vie du club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20 Septembre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altLang="en-US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Peinture à l’aérographe par Francis Michel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18 Octobre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Vie du club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15 Novembre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altLang="en-US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Module Concours par Luc De </a:t>
            </a:r>
            <a:r>
              <a:rPr lang="fr-BE" altLang="en-US" sz="2800" dirty="0" err="1">
                <a:solidFill>
                  <a:srgbClr val="4C9BD3"/>
                </a:solidFill>
                <a:ea typeface="ＭＳ Ｐゴシック" panose="020B0600070205080204" pitchFamily="34" charset="-128"/>
              </a:rPr>
              <a:t>Martelaer</a:t>
            </a:r>
            <a:endParaRPr lang="fr-BE" altLang="en-US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  <a:p>
            <a:endParaRPr lang="fr-BE" sz="2800" dirty="0">
              <a:solidFill>
                <a:srgbClr val="4C9BD3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074" name="Title 1">
            <a:extLst>
              <a:ext uri="{FF2B5EF4-FFF2-40B4-BE49-F238E27FC236}">
                <a16:creationId xmlns:a16="http://schemas.microsoft.com/office/drawing/2014/main" id="{EA91BBCA-6F60-4F7B-B39A-2725FFE38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161713" cy="914400"/>
          </a:xfrm>
          <a:solidFill>
            <a:srgbClr val="C30302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>
                <a:solidFill>
                  <a:srgbClr val="FFFFFF"/>
                </a:solidFill>
                <a:latin typeface="Blippo" pitchFamily="2" charset="0"/>
                <a:ea typeface="ＭＳ Ｐゴシック" panose="020B0600070205080204" pitchFamily="34" charset="-128"/>
              </a:rPr>
              <a:t>Calendrier des réunions mensuelles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5CD4BB-E9CC-44C8-B744-3989639E2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096" y="3210772"/>
            <a:ext cx="3311354" cy="206735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32E9EE-16D2-41EA-A208-ACFC736D5224}"/>
              </a:ext>
            </a:extLst>
          </p:cNvPr>
          <p:cNvSpPr txBox="1"/>
          <p:nvPr/>
        </p:nvSpPr>
        <p:spPr>
          <a:xfrm>
            <a:off x="8245152" y="195590"/>
            <a:ext cx="2916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>
                <a:solidFill>
                  <a:schemeClr val="accent6">
                    <a:lumMod val="60000"/>
                    <a:lumOff val="40000"/>
                  </a:schemeClr>
                </a:solidFill>
              </a:rPr>
              <a:t>			</a:t>
            </a:r>
            <a:r>
              <a:rPr lang="fr-BE" sz="1400">
                <a:solidFill>
                  <a:schemeClr val="bg1"/>
                </a:solidFill>
              </a:rPr>
              <a:t>Responsable: 			Didier D.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916B88-824E-4F11-911F-EEB2589FCCEE}"/>
              </a:ext>
            </a:extLst>
          </p:cNvPr>
          <p:cNvSpPr txBox="1"/>
          <p:nvPr/>
        </p:nvSpPr>
        <p:spPr>
          <a:xfrm>
            <a:off x="32744" y="5260222"/>
            <a:ext cx="97305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2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Priorité à la </a:t>
            </a:r>
            <a:r>
              <a:rPr lang="fr-FR" u="sng" dirty="0">
                <a:solidFill>
                  <a:srgbClr val="0070C0"/>
                </a:solidFill>
              </a:rPr>
              <a:t>circulation </a:t>
            </a:r>
            <a:r>
              <a:rPr lang="fr-FR" dirty="0">
                <a:solidFill>
                  <a:srgbClr val="0070C0"/>
                </a:solidFill>
              </a:rPr>
              <a:t>sur les réseaux, ateliers disponibles.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4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Priorité aux </a:t>
            </a:r>
            <a:r>
              <a:rPr lang="fr-FR" u="sng" dirty="0">
                <a:solidFill>
                  <a:srgbClr val="0070C0"/>
                </a:solidFill>
              </a:rPr>
              <a:t>travaux</a:t>
            </a:r>
            <a:r>
              <a:rPr lang="fr-FR" dirty="0">
                <a:solidFill>
                  <a:srgbClr val="0070C0"/>
                </a:solidFill>
              </a:rPr>
              <a:t> sur les réseaux, ateliers disponibles. 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475C5F-CED3-4ED0-BE7B-C9C49DC75072}"/>
              </a:ext>
            </a:extLst>
          </p:cNvPr>
          <p:cNvSpPr txBox="1"/>
          <p:nvPr/>
        </p:nvSpPr>
        <p:spPr>
          <a:xfrm>
            <a:off x="710079" y="4782224"/>
            <a:ext cx="550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92D050"/>
                </a:solidFill>
              </a:rPr>
              <a:t>Ouverture les samedis de 14h à 19h</a:t>
            </a:r>
            <a:endParaRPr lang="fr-BE" sz="2400" b="1" dirty="0">
              <a:solidFill>
                <a:srgbClr val="92D05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6835D4B-90A2-73A4-3A8C-63BB83B4D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1296" y="1018934"/>
            <a:ext cx="1299482" cy="1294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4" grpId="0" uiExpand="1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871ABB-2F6D-458F-BC14-7347BCDADA69}"/>
              </a:ext>
            </a:extLst>
          </p:cNvPr>
          <p:cNvSpPr/>
          <p:nvPr/>
        </p:nvSpPr>
        <p:spPr>
          <a:xfrm>
            <a:off x="0" y="0"/>
            <a:ext cx="11161713" cy="10171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F83536-9BF9-470F-AAEC-7967BA49F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5548" y="45116"/>
            <a:ext cx="3926666" cy="9720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76EFAA-B952-9489-685B-72584320ED93}"/>
              </a:ext>
            </a:extLst>
          </p:cNvPr>
          <p:cNvSpPr txBox="1"/>
          <p:nvPr/>
        </p:nvSpPr>
        <p:spPr>
          <a:xfrm>
            <a:off x="324272" y="1134616"/>
            <a:ext cx="82435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Calendrier des formations</a:t>
            </a:r>
          </a:p>
          <a:p>
            <a:pPr lvl="1"/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07 sept.	- Fusion 360 G1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31 Août – JMRI Part. 7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21 Sept. – JMRI Part. 8 par JF L.</a:t>
            </a:r>
          </a:p>
          <a:p>
            <a:pPr lvl="1"/>
            <a:endParaRPr lang="fr-FR" sz="2000" dirty="0"/>
          </a:p>
          <a:p>
            <a:pPr lvl="1"/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Intérêts pour des formations: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sz="2000" dirty="0"/>
              <a:t>ESU présentée par Thierry Gonze (date à fixer)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sz="2000" dirty="0"/>
              <a:t>Arduino (formateur et date à fixer)</a:t>
            </a:r>
          </a:p>
          <a:p>
            <a:pPr lvl="1"/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Journée  « </a:t>
            </a:r>
            <a:r>
              <a:rPr lang="fr-FR" sz="2000" dirty="0" err="1"/>
              <a:t>Spotter</a:t>
            </a:r>
            <a:r>
              <a:rPr lang="fr-FR" sz="2000" dirty="0"/>
              <a:t> » (date à fixer)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1EEA88-6C04-BF88-6D42-86F370B1C3EA}"/>
              </a:ext>
            </a:extLst>
          </p:cNvPr>
          <p:cNvSpPr txBox="1"/>
          <p:nvPr/>
        </p:nvSpPr>
        <p:spPr>
          <a:xfrm>
            <a:off x="138687" y="6131276"/>
            <a:ext cx="11020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>
                <a:solidFill>
                  <a:srgbClr val="FF0000"/>
                </a:solidFill>
              </a:rPr>
              <a:t>Vous pouvez consulter l’agenda sur le site du club à tout moment …</a:t>
            </a:r>
            <a:endParaRPr lang="fr-BE" sz="280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C3A61-6D0B-309A-7C00-669AEB7B2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820" y="1174960"/>
            <a:ext cx="2266950" cy="22584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4EAAE0-F562-7F32-8E63-39CE32DB05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1319" y="1284812"/>
            <a:ext cx="1019394" cy="101939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396C016-81DD-C2A5-A9F6-6F52642939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79" y="2344698"/>
            <a:ext cx="1161921" cy="1161921"/>
          </a:xfrm>
          <a:prstGeom prst="rect">
            <a:avLst/>
          </a:prstGeom>
        </p:spPr>
      </p:pic>
      <p:pic>
        <p:nvPicPr>
          <p:cNvPr id="1026" name="Picture 2" descr="European Students' Union - ESU | Brussels">
            <a:extLst>
              <a:ext uri="{FF2B5EF4-FFF2-40B4-BE49-F238E27FC236}">
                <a16:creationId xmlns:a16="http://schemas.microsoft.com/office/drawing/2014/main" id="{F8E6F154-0034-9787-AC37-2D48F95EA1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0" b="25954"/>
          <a:stretch/>
        </p:blipFill>
        <p:spPr bwMode="auto">
          <a:xfrm>
            <a:off x="7190713" y="3953840"/>
            <a:ext cx="1518684" cy="72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rduino — Wikipédia">
            <a:extLst>
              <a:ext uri="{FF2B5EF4-FFF2-40B4-BE49-F238E27FC236}">
                <a16:creationId xmlns:a16="http://schemas.microsoft.com/office/drawing/2014/main" id="{ED710C7F-A285-A2A7-870D-EB8CD21F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668" y="4676214"/>
            <a:ext cx="1019394" cy="77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8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5D8E477-4910-49D8-E5F4-14A985C39F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5" t="29441" r="25" b="15215"/>
          <a:stretch/>
        </p:blipFill>
        <p:spPr>
          <a:xfrm>
            <a:off x="704056" y="2852936"/>
            <a:ext cx="9753600" cy="360040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8C2EA1D-5A38-E641-C286-03DF841AFB7E}"/>
              </a:ext>
            </a:extLst>
          </p:cNvPr>
          <p:cNvSpPr txBox="1"/>
          <p:nvPr/>
        </p:nvSpPr>
        <p:spPr>
          <a:xfrm>
            <a:off x="122981" y="198858"/>
            <a:ext cx="11059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Pétition pour la sauvegarde du patrimoine de l’ASVI</a:t>
            </a:r>
            <a:endParaRPr lang="fr-BE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58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B0C8DDD-37D6-1D46-8770-C2CBC5530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92" y="-97273"/>
            <a:ext cx="15688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B69C42-163F-953C-1C7A-54929AC58C03}"/>
              </a:ext>
            </a:extLst>
          </p:cNvPr>
          <p:cNvSpPr txBox="1"/>
          <p:nvPr/>
        </p:nvSpPr>
        <p:spPr>
          <a:xfrm>
            <a:off x="3996680" y="3933056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  <a:t>Merci de votre attention,</a:t>
            </a:r>
            <a:b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FR" sz="4000">
                <a:solidFill>
                  <a:schemeClr val="accent6">
                    <a:lumMod val="60000"/>
                    <a:lumOff val="40000"/>
                  </a:schemeClr>
                </a:solidFill>
              </a:rPr>
              <a:t> belle soirée !</a:t>
            </a:r>
            <a:endParaRPr lang="fr-BE" sz="400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D9DA3E-F641-44B8-B7DC-40B6DFAFADEC}"/>
              </a:ext>
            </a:extLst>
          </p:cNvPr>
          <p:cNvSpPr/>
          <p:nvPr/>
        </p:nvSpPr>
        <p:spPr>
          <a:xfrm>
            <a:off x="180975" y="260648"/>
            <a:ext cx="10799763" cy="504056"/>
          </a:xfrm>
          <a:prstGeom prst="rect">
            <a:avLst/>
          </a:prstGeom>
          <a:gradFill flip="none" rotWithShape="1">
            <a:gsLst>
              <a:gs pos="0">
                <a:srgbClr val="FFFB06"/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83" name="Text Box 25">
            <a:extLst>
              <a:ext uri="{FF2B5EF4-FFF2-40B4-BE49-F238E27FC236}">
                <a16:creationId xmlns:a16="http://schemas.microsoft.com/office/drawing/2014/main" id="{1445A925-372B-4135-A416-8613CC7B8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392" y="5732107"/>
            <a:ext cx="8867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fr-BE" altLang="en-US" sz="2400" dirty="0">
                <a:solidFill>
                  <a:schemeClr val="bg1"/>
                </a:solidFill>
              </a:rPr>
              <a:t>Ce soir : </a:t>
            </a:r>
            <a:r>
              <a:rPr lang="fr-BE" altLang="en-US" sz="2400" dirty="0">
                <a:solidFill>
                  <a:srgbClr val="4C9BD3"/>
                </a:solidFill>
              </a:rPr>
              <a:t>Modélisme à l’est par Bernard G.</a:t>
            </a:r>
            <a:endParaRPr lang="fr-BE" sz="2400" dirty="0">
              <a:solidFill>
                <a:srgbClr val="4C9BD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9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4A3785A-8DE6-43A0-8471-6B1355E32430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chemeClr val="tx2">
                    <a:lumMod val="50000"/>
                    <a:lumOff val="50000"/>
                  </a:schemeClr>
                </a:solidFill>
                <a:latin typeface="Blippo" pitchFamily="2" charset="0"/>
              </a:rPr>
              <a:t>In memoriam</a:t>
            </a:r>
            <a:endParaRPr lang="fr-BE" altLang="en-US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DC789DE-644E-4CC4-ABE3-9CED681C8D09}"/>
              </a:ext>
            </a:extLst>
          </p:cNvPr>
          <p:cNvSpPr txBox="1"/>
          <p:nvPr/>
        </p:nvSpPr>
        <p:spPr>
          <a:xfrm>
            <a:off x="3828796" y="5571357"/>
            <a:ext cx="35025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???</a:t>
            </a:r>
            <a:endParaRPr lang="fr-BE" sz="20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AutoShape 4" descr="Photo 755566">
            <a:extLst>
              <a:ext uri="{FF2B5EF4-FFF2-40B4-BE49-F238E27FC236}">
                <a16:creationId xmlns:a16="http://schemas.microsoft.com/office/drawing/2014/main" id="{8D7BC327-BB59-4D30-53EA-15B1EC697F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090F93-DD2C-5BB6-E578-41DABE03A377}"/>
              </a:ext>
            </a:extLst>
          </p:cNvPr>
          <p:cNvSpPr txBox="1"/>
          <p:nvPr/>
        </p:nvSpPr>
        <p:spPr>
          <a:xfrm>
            <a:off x="999171" y="1965573"/>
            <a:ext cx="8856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A faire :</a:t>
            </a:r>
          </a:p>
          <a:p>
            <a:endParaRPr lang="fr-BE" dirty="0">
              <a:solidFill>
                <a:schemeClr val="bg1"/>
              </a:solidFill>
            </a:endParaRPr>
          </a:p>
          <a:p>
            <a:r>
              <a:rPr lang="fr-BE" dirty="0">
                <a:solidFill>
                  <a:schemeClr val="bg1"/>
                </a:solidFill>
              </a:rPr>
              <a:t>Agenda formations</a:t>
            </a:r>
          </a:p>
          <a:p>
            <a:endParaRPr lang="fr-BE" dirty="0">
              <a:solidFill>
                <a:schemeClr val="bg1"/>
              </a:solidFill>
            </a:endParaRPr>
          </a:p>
          <a:p>
            <a:endParaRPr lang="fr-BE" dirty="0">
              <a:solidFill>
                <a:schemeClr val="bg1"/>
              </a:solidFill>
            </a:endParaRPr>
          </a:p>
          <a:p>
            <a:endParaRPr lang="fr-B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06E325C-1DF9-40AF-DF96-DB2FF6479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848" y="-1323528"/>
            <a:ext cx="5785780" cy="81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562C866-5170-120A-CC8C-2C68F1235BAE}"/>
              </a:ext>
            </a:extLst>
          </p:cNvPr>
          <p:cNvSpPr txBox="1"/>
          <p:nvPr/>
        </p:nvSpPr>
        <p:spPr>
          <a:xfrm>
            <a:off x="5010212" y="525860"/>
            <a:ext cx="35031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/>
              <a:t>Membres (POA):</a:t>
            </a:r>
          </a:p>
          <a:p>
            <a:endParaRPr lang="fr-FR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Philippe </a:t>
            </a:r>
            <a:r>
              <a:rPr lang="fr-BE" sz="2400" err="1"/>
              <a:t>Bruniaux</a:t>
            </a:r>
            <a:r>
              <a:rPr lang="fr-BE" sz="240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Michel </a:t>
            </a:r>
            <a:r>
              <a:rPr lang="fr-BE" sz="2400" err="1"/>
              <a:t>Herbiet</a:t>
            </a: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Jacques </a:t>
            </a:r>
            <a:r>
              <a:rPr lang="fr-BE" sz="2400" err="1"/>
              <a:t>Quoitin</a:t>
            </a:r>
            <a:r>
              <a:rPr lang="fr-BE" sz="240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/>
              <a:t>Henri Sacré</a:t>
            </a:r>
          </a:p>
        </p:txBody>
      </p:sp>
    </p:spTree>
    <p:extLst>
      <p:ext uri="{BB962C8B-B14F-4D97-AF65-F5344CB8AC3E}">
        <p14:creationId xmlns:p14="http://schemas.microsoft.com/office/powerpoint/2010/main" val="87726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3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2B691-B90F-4A77-9AD3-A045ACCF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z="2400"/>
              <a:t>https://model-railroad-hobbyist.com/node/36240</a:t>
            </a:r>
          </a:p>
        </p:txBody>
      </p:sp>
    </p:spTree>
    <p:extLst>
      <p:ext uri="{BB962C8B-B14F-4D97-AF65-F5344CB8AC3E}">
        <p14:creationId xmlns:p14="http://schemas.microsoft.com/office/powerpoint/2010/main" val="41475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0241859-B4A4-4ED2-8407-D658C260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544" y="99392"/>
            <a:ext cx="9144000" cy="6858000"/>
          </a:xfrm>
          <a:prstGeom prst="rect">
            <a:avLst/>
          </a:prstGeom>
        </p:spPr>
      </p:pic>
      <p:pic>
        <p:nvPicPr>
          <p:cNvPr id="1030" name="Picture 6" descr="Soleil Dessin : images, photos et images vectorielles de stock |  Shutterstock">
            <a:extLst>
              <a:ext uri="{FF2B5EF4-FFF2-40B4-BE49-F238E27FC236}">
                <a16:creationId xmlns:a16="http://schemas.microsoft.com/office/drawing/2014/main" id="{032C3210-01D9-4BD7-B6EA-5B9F4ECCC8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/>
        </p:blipFill>
        <p:spPr bwMode="auto">
          <a:xfrm>
            <a:off x="767623" y="494698"/>
            <a:ext cx="25908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D53778-B5FE-41EF-B4BE-0E836828B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085" y="2326189"/>
            <a:ext cx="3826605" cy="191330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B9CBB90-8A88-468E-A23F-1D6BE5F59965}"/>
              </a:ext>
            </a:extLst>
          </p:cNvPr>
          <p:cNvSpPr txBox="1"/>
          <p:nvPr/>
        </p:nvSpPr>
        <p:spPr>
          <a:xfrm>
            <a:off x="4424625" y="1248971"/>
            <a:ext cx="48526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>
                <a:solidFill>
                  <a:srgbClr val="FFC000"/>
                </a:solidFill>
              </a:rPr>
              <a:t>Programme de vacances,</a:t>
            </a:r>
          </a:p>
          <a:p>
            <a:r>
              <a:rPr lang="fr-FR" sz="3200">
                <a:solidFill>
                  <a:srgbClr val="FFC000"/>
                </a:solidFill>
              </a:rPr>
              <a:t> projection de vidéos.</a:t>
            </a:r>
            <a:endParaRPr lang="fr-BE" sz="32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130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DD8CC2-4B24-4894-86CF-05196E49058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rgbClr val="FFFF00"/>
                </a:solidFill>
                <a:latin typeface="Blippo" pitchFamily="2" charset="0"/>
              </a:rPr>
              <a:t>Mesures coronavirus au RMM</a:t>
            </a:r>
            <a:endParaRPr lang="fr-BE" altLang="en-US">
              <a:solidFill>
                <a:srgbClr val="FFFF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913894-B48A-4494-94FE-6646B48FF89F}"/>
              </a:ext>
            </a:extLst>
          </p:cNvPr>
          <p:cNvSpPr/>
          <p:nvPr/>
        </p:nvSpPr>
        <p:spPr>
          <a:xfrm>
            <a:off x="930288" y="936689"/>
            <a:ext cx="9331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>
                <a:solidFill>
                  <a:schemeClr val="accent5"/>
                </a:solidFill>
              </a:rPr>
              <a:t>Charte et engagement des membres aux activités du RMM, consignes.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05E854-FE4E-42E7-8423-1ED65B72F18E}"/>
              </a:ext>
            </a:extLst>
          </p:cNvPr>
          <p:cNvSpPr/>
          <p:nvPr/>
        </p:nvSpPr>
        <p:spPr>
          <a:xfrm>
            <a:off x="2757205" y="1223459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>
                <a:solidFill>
                  <a:srgbClr val="FF0000"/>
                </a:solidFill>
              </a:rPr>
              <a:t>Mesures prises pour conserver l’ouverture du club: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870A17-ED7C-43EE-8515-5A4771C1224D}"/>
              </a:ext>
            </a:extLst>
          </p:cNvPr>
          <p:cNvSpPr/>
          <p:nvPr/>
        </p:nvSpPr>
        <p:spPr>
          <a:xfrm>
            <a:off x="648308" y="1772816"/>
            <a:ext cx="98650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Pas de « CST » car -50 pers. en intérieur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Port du masque </a:t>
            </a:r>
            <a:r>
              <a:rPr lang="fr-BE" sz="2800" u="sng"/>
              <a:t>obligatoire</a:t>
            </a:r>
            <a:r>
              <a:rPr lang="fr-BE" sz="2800"/>
              <a:t> lors de tous déplacements et en position debout. </a:t>
            </a:r>
            <a:r>
              <a:rPr lang="fr-BE" sz="1600"/>
              <a:t>(ainsi que lorsque la distance de min. 1,5m n’est pas possible).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/>
              <a:t>Désinfection des mains en arrivant.</a:t>
            </a:r>
          </a:p>
          <a:p>
            <a:endParaRPr lang="fr-BE" sz="2800"/>
          </a:p>
        </p:txBody>
      </p:sp>
    </p:spTree>
    <p:extLst>
      <p:ext uri="{BB962C8B-B14F-4D97-AF65-F5344CB8AC3E}">
        <p14:creationId xmlns:p14="http://schemas.microsoft.com/office/powerpoint/2010/main" val="130593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21910EC-60B8-4BF4-8C1F-6C7CE3110D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12"/>
          <a:stretch/>
        </p:blipFill>
        <p:spPr>
          <a:xfrm rot="21106425">
            <a:off x="1299072" y="2385695"/>
            <a:ext cx="8258175" cy="214127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687EF-72EB-46BA-A8B6-189D98585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576" y="0"/>
            <a:ext cx="11161713" cy="9144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254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 dirty="0">
                <a:latin typeface="Blippo" pitchFamily="2" charset="0"/>
                <a:ea typeface="ＭＳ Ｐゴシック" panose="020B0600070205080204" pitchFamily="34" charset="-128"/>
              </a:rPr>
              <a:t>Accueil des Nouveaux Membres</a:t>
            </a:r>
          </a:p>
        </p:txBody>
      </p:sp>
    </p:spTree>
    <p:extLst>
      <p:ext uri="{BB962C8B-B14F-4D97-AF65-F5344CB8AC3E}">
        <p14:creationId xmlns:p14="http://schemas.microsoft.com/office/powerpoint/2010/main" val="202312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D6082B-6FDE-4BFF-9031-D01771621618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A5D1F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A5D1F1"/>
                </a:solidFill>
                <a:latin typeface="Blippo" pitchFamily="2" charset="0"/>
              </a:rPr>
              <a:t>Réseau Modulaire Mosan</a:t>
            </a:r>
            <a:endParaRPr lang="fr-BE" altLang="en-US" dirty="0">
              <a:solidFill>
                <a:srgbClr val="A5D1F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C7A39E-4CA6-4045-A1F6-0D87A32A99CC}"/>
              </a:ext>
            </a:extLst>
          </p:cNvPr>
          <p:cNvSpPr txBox="1"/>
          <p:nvPr/>
        </p:nvSpPr>
        <p:spPr>
          <a:xfrm>
            <a:off x="145845" y="973702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endParaRPr lang="fr-BE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400D0A-EEE1-42AA-AF4C-801B0C98BE23}"/>
              </a:ext>
            </a:extLst>
          </p:cNvPr>
          <p:cNvSpPr/>
          <p:nvPr/>
        </p:nvSpPr>
        <p:spPr>
          <a:xfrm>
            <a:off x="8439548" y="169438"/>
            <a:ext cx="2736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 dirty="0">
                <a:solidFill>
                  <a:srgbClr val="A5D1F1"/>
                </a:solidFill>
              </a:rPr>
              <a:t>Animateur: Pierre </a:t>
            </a:r>
            <a:r>
              <a:rPr lang="fr-BE" sz="1400" dirty="0" err="1">
                <a:solidFill>
                  <a:srgbClr val="A5D1F1"/>
                </a:solidFill>
              </a:rPr>
              <a:t>Goyens</a:t>
            </a:r>
            <a:endParaRPr lang="fr-BE" sz="1400" dirty="0">
              <a:solidFill>
                <a:srgbClr val="A5D1F1"/>
              </a:solidFill>
            </a:endParaRPr>
          </a:p>
          <a:p>
            <a:pPr algn="r"/>
            <a:r>
              <a:rPr lang="fr-BE" sz="1400" dirty="0">
                <a:solidFill>
                  <a:srgbClr val="A5D1F1"/>
                </a:solidFill>
              </a:rPr>
              <a:t>Assistant T.: Henri Sacré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01B511-084B-4037-848D-BFC85D9ACF8A}"/>
              </a:ext>
            </a:extLst>
          </p:cNvPr>
          <p:cNvSpPr/>
          <p:nvPr/>
        </p:nvSpPr>
        <p:spPr>
          <a:xfrm>
            <a:off x="677861" y="323326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>
                <a:solidFill>
                  <a:srgbClr val="A5D1F1"/>
                </a:solidFill>
                <a:cs typeface="Arial" panose="020B0604020202020204" pitchFamily="34" charset="0"/>
              </a:rPr>
              <a:t>(Ech.H0 2r)</a:t>
            </a:r>
            <a:endParaRPr lang="fr-BE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8B8662F-49EA-475C-8577-6D18A1E7B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4" y="914400"/>
            <a:ext cx="10529474" cy="914400"/>
          </a:xfrm>
        </p:spPr>
        <p:txBody>
          <a:bodyPr/>
          <a:lstStyle/>
          <a:p>
            <a:pPr marL="0" indent="0">
              <a:buNone/>
            </a:pPr>
            <a:endParaRPr lang="fr-BE" sz="1600" dirty="0">
              <a:solidFill>
                <a:schemeClr val="bg1"/>
              </a:solidFill>
            </a:endParaRPr>
          </a:p>
          <a:p>
            <a:r>
              <a:rPr lang="fr-FR" sz="2000" dirty="0">
                <a:solidFill>
                  <a:schemeClr val="bg1"/>
                </a:solidFill>
              </a:rPr>
              <a:t>suivi le 1-er vendredi et 4-ème samedi du mois.</a:t>
            </a:r>
          </a:p>
          <a:p>
            <a:endParaRPr lang="fr-FR" sz="2000" dirty="0">
              <a:solidFill>
                <a:schemeClr val="bg1"/>
              </a:solidFill>
            </a:endParaRPr>
          </a:p>
          <a:p>
            <a:r>
              <a:rPr lang="fr-BE" sz="2000" dirty="0">
                <a:solidFill>
                  <a:schemeClr val="bg1"/>
                </a:solidFill>
              </a:rPr>
              <a:t>Invitation pour un rassemblement de modules dans un cadre privé au sein du club Het </a:t>
            </a:r>
            <a:r>
              <a:rPr lang="fr-BE" sz="2000" dirty="0" err="1">
                <a:solidFill>
                  <a:schemeClr val="bg1"/>
                </a:solidFill>
              </a:rPr>
              <a:t>Lokje</a:t>
            </a:r>
            <a:endParaRPr lang="fr-BE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fr-BE" sz="2000" dirty="0">
                <a:solidFill>
                  <a:schemeClr val="bg1"/>
                </a:solidFill>
              </a:rPr>
              <a:t>    	Dates: 23-24 Novembre</a:t>
            </a:r>
          </a:p>
          <a:p>
            <a:pPr marL="0" indent="0">
              <a:buNone/>
            </a:pPr>
            <a:r>
              <a:rPr lang="fr-BE" sz="2000" dirty="0">
                <a:solidFill>
                  <a:schemeClr val="bg1"/>
                </a:solidFill>
              </a:rPr>
              <a:t>	Où: à </a:t>
            </a:r>
            <a:r>
              <a:rPr lang="fr-BE" sz="2000" dirty="0" err="1">
                <a:solidFill>
                  <a:schemeClr val="bg1"/>
                </a:solidFill>
              </a:rPr>
              <a:t>Affligem</a:t>
            </a:r>
            <a:endParaRPr lang="fr-BE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fr-BE" sz="2000" dirty="0">
                <a:solidFill>
                  <a:schemeClr val="bg1"/>
                </a:solidFill>
              </a:rPr>
              <a:t>	Détails: Auprès de Pierre G.</a:t>
            </a:r>
          </a:p>
          <a:p>
            <a:pPr marL="0" indent="0">
              <a:buNone/>
            </a:pPr>
            <a:endParaRPr lang="fr-BE" sz="2000" dirty="0">
              <a:solidFill>
                <a:schemeClr val="bg1"/>
              </a:solidFill>
            </a:endParaRPr>
          </a:p>
          <a:p>
            <a:endParaRPr lang="fr-BE" sz="2000" dirty="0">
              <a:solidFill>
                <a:schemeClr val="bg1"/>
              </a:solidFill>
            </a:endParaRPr>
          </a:p>
          <a:p>
            <a:endParaRPr lang="fr-FR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6" name="Image 5" descr="Une image contenant voie ferrée, train, plein air, transport&#10;&#10;Description générée automatiquement">
            <a:extLst>
              <a:ext uri="{FF2B5EF4-FFF2-40B4-BE49-F238E27FC236}">
                <a16:creationId xmlns:a16="http://schemas.microsoft.com/office/drawing/2014/main" id="{C8DAFE29-703E-F81F-5F2B-8D8A2F5EC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680" y="2448380"/>
            <a:ext cx="6948282" cy="14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1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5A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4BAD62-8AD5-43C8-A7AD-1ADD00A0EFDC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745A54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N  « Vonêche »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D59A19-CDA2-4F70-AC46-15A7328CDB71}"/>
              </a:ext>
            </a:extLst>
          </p:cNvPr>
          <p:cNvSpPr/>
          <p:nvPr/>
        </p:nvSpPr>
        <p:spPr>
          <a:xfrm>
            <a:off x="8173144" y="169438"/>
            <a:ext cx="3002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>
                <a:solidFill>
                  <a:schemeClr val="bg1"/>
                </a:solidFill>
              </a:rPr>
              <a:t>Animateur: JM Dresse </a:t>
            </a:r>
          </a:p>
          <a:p>
            <a:pPr algn="r"/>
            <a:r>
              <a:rPr lang="fr-BE" sz="1400">
                <a:solidFill>
                  <a:schemeClr val="bg1"/>
                </a:solidFill>
              </a:rPr>
              <a:t>Assistant </a:t>
            </a:r>
            <a:r>
              <a:rPr lang="fr-BE" sz="1400" err="1">
                <a:solidFill>
                  <a:schemeClr val="bg1"/>
                </a:solidFill>
              </a:rPr>
              <a:t>Techn</a:t>
            </a:r>
            <a:r>
              <a:rPr lang="fr-BE" sz="1400">
                <a:solidFill>
                  <a:schemeClr val="bg1"/>
                </a:solidFill>
              </a:rPr>
              <a:t>.: D. Delfosse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7CC4ED-6C75-14DA-81DB-60116A085AFD}"/>
              </a:ext>
            </a:extLst>
          </p:cNvPr>
          <p:cNvSpPr txBox="1"/>
          <p:nvPr/>
        </p:nvSpPr>
        <p:spPr>
          <a:xfrm>
            <a:off x="21027" y="1142153"/>
            <a:ext cx="110324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Commande des cartes, clôture de la première commande au 15 août (env. 200 cartes).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Le module 9 bis </a:t>
            </a:r>
          </a:p>
          <a:p>
            <a:pPr marL="742950" lvl="1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Enduire la couche de plâtre.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Déplacement les 15, 17 et 18 août à la fête de la vapeur de St-Ghislain, premières impressions…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Déplacement à Train World les 24 et 25 août.</a:t>
            </a:r>
          </a:p>
          <a:p>
            <a:pPr marL="342900" indent="-342900">
              <a:buFont typeface="+mj-lt"/>
              <a:buAutoNum type="arabicPeriod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Mise en peinture des fonds de décors du viaduc</a:t>
            </a:r>
          </a:p>
          <a:p>
            <a:pPr lvl="1"/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140467F-67F1-0409-28AB-555C5AC22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856" y="3068960"/>
            <a:ext cx="546919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1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DA4EA9-B793-4B87-979E-520CAD0F4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815" y="2512718"/>
            <a:ext cx="5842365" cy="421124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3CD5D6D0-F96C-47DA-910C-3AFC19126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08" y="1403153"/>
            <a:ext cx="5186807" cy="4254232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chemeClr val="bg1"/>
                </a:solidFill>
              </a:rPr>
              <a:t>Le point par Bernard G., Didier M., Serge B.</a:t>
            </a: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FAEFF0-68AA-483D-B18B-2ECADD7C81C7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DDDF7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DDDF71"/>
                </a:solidFill>
                <a:latin typeface="Blippo" pitchFamily="2" charset="0"/>
              </a:rPr>
              <a:t>Réseau Ho Mosan</a:t>
            </a:r>
            <a:endParaRPr lang="fr-BE" altLang="en-US" dirty="0">
              <a:solidFill>
                <a:srgbClr val="DDDF7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BCDC09-AFA5-476D-81BA-E37EF09DC9FF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 dirty="0">
                <a:solidFill>
                  <a:srgbClr val="DDDF71"/>
                </a:solidFill>
              </a:rPr>
              <a:t>Animateur: Serge Buysse</a:t>
            </a:r>
          </a:p>
          <a:p>
            <a:pPr algn="r"/>
            <a:r>
              <a:rPr lang="fr-BE" sz="1400" dirty="0">
                <a:solidFill>
                  <a:srgbClr val="DDDF71"/>
                </a:solidFill>
              </a:rPr>
              <a:t> Assistant </a:t>
            </a:r>
            <a:r>
              <a:rPr lang="fr-BE" sz="1400" dirty="0" err="1">
                <a:solidFill>
                  <a:srgbClr val="DDDF71"/>
                </a:solidFill>
              </a:rPr>
              <a:t>Techn</a:t>
            </a:r>
            <a:r>
              <a:rPr lang="fr-BE" sz="1400" dirty="0">
                <a:solidFill>
                  <a:srgbClr val="DDDF71"/>
                </a:solidFill>
              </a:rPr>
              <a:t>..:  Bernard </a:t>
            </a:r>
            <a:r>
              <a:rPr lang="fr-BE" sz="1400" dirty="0" err="1">
                <a:solidFill>
                  <a:srgbClr val="DDDF71"/>
                </a:solidFill>
              </a:rPr>
              <a:t>Goodens</a:t>
            </a:r>
            <a:endParaRPr lang="fr-BE" sz="1400" dirty="0">
              <a:solidFill>
                <a:srgbClr val="DDDF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4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lub-rmm.be/wp-content/uploads/2018/12/20170224_200950-1024x576.jpg">
            <a:extLst>
              <a:ext uri="{FF2B5EF4-FFF2-40B4-BE49-F238E27FC236}">
                <a16:creationId xmlns:a16="http://schemas.microsoft.com/office/drawing/2014/main" id="{F36829E5-992A-4FDB-849C-C64671075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72" y="1160676"/>
            <a:ext cx="4969396" cy="27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D77688B-94CB-4BB8-B017-B9CD8AE17CE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H0 3 rails </a:t>
            </a:r>
            <a:endParaRPr lang="fr-BE" altLang="en-US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0BFA5C-F4E7-4DFB-BAC7-DF900DAE99F4}"/>
              </a:ext>
            </a:extLst>
          </p:cNvPr>
          <p:cNvSpPr/>
          <p:nvPr/>
        </p:nvSpPr>
        <p:spPr>
          <a:xfrm>
            <a:off x="7885112" y="169438"/>
            <a:ext cx="3290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>
                <a:solidFill>
                  <a:schemeClr val="bg1"/>
                </a:solidFill>
              </a:rPr>
              <a:t>Animateurs: JP </a:t>
            </a:r>
            <a:r>
              <a:rPr lang="fr-BE" sz="1400" err="1">
                <a:solidFill>
                  <a:schemeClr val="bg1"/>
                </a:solidFill>
              </a:rPr>
              <a:t>Lobet</a:t>
            </a:r>
            <a:endParaRPr lang="fr-BE" sz="1400">
              <a:solidFill>
                <a:schemeClr val="bg1"/>
              </a:solidFill>
            </a:endParaRPr>
          </a:p>
          <a:p>
            <a:pPr algn="r"/>
            <a:r>
              <a:rPr lang="fr-BE" sz="1400">
                <a:solidFill>
                  <a:schemeClr val="bg1"/>
                </a:solidFill>
              </a:rPr>
              <a:t>Assistant </a:t>
            </a:r>
            <a:r>
              <a:rPr lang="fr-BE" sz="1400" err="1">
                <a:solidFill>
                  <a:schemeClr val="bg1"/>
                </a:solidFill>
              </a:rPr>
              <a:t>Techn</a:t>
            </a:r>
            <a:r>
              <a:rPr lang="fr-BE" sz="1400">
                <a:solidFill>
                  <a:schemeClr val="bg1"/>
                </a:solidFill>
              </a:rPr>
              <a:t>.: Philippe Colyn</a:t>
            </a:r>
          </a:p>
        </p:txBody>
      </p:sp>
      <p:sp>
        <p:nvSpPr>
          <p:cNvPr id="11" name="AutoShape 4" descr="Affichage de IMG_20190430_135644.jpg en cours...">
            <a:extLst>
              <a:ext uri="{FF2B5EF4-FFF2-40B4-BE49-F238E27FC236}">
                <a16:creationId xmlns:a16="http://schemas.microsoft.com/office/drawing/2014/main" id="{11B21F75-8E3F-43E7-864A-6F4C1598BA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4534E60-85B1-4B24-9519-95FB5EDF85FB}"/>
              </a:ext>
            </a:extLst>
          </p:cNvPr>
          <p:cNvSpPr txBox="1"/>
          <p:nvPr/>
        </p:nvSpPr>
        <p:spPr>
          <a:xfrm>
            <a:off x="278366" y="1042243"/>
            <a:ext cx="560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 Le point par Philippe C. ou JP </a:t>
            </a:r>
            <a:r>
              <a:rPr lang="fr-FR" dirty="0" err="1">
                <a:solidFill>
                  <a:schemeClr val="bg1"/>
                </a:solidFill>
              </a:rPr>
              <a:t>Lobet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AEB3559-CD53-360F-E69D-B243F92A47CE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LGB </a:t>
            </a:r>
            <a:endParaRPr lang="fr-BE" altLang="en-US">
              <a:solidFill>
                <a:schemeClr val="bg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0CAEFD-3FC3-6447-270F-B2FE46B02B80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/>
              <a:t>Animateur : </a:t>
            </a:r>
            <a:r>
              <a:rPr lang="fr-BE" sz="1400">
                <a:solidFill>
                  <a:schemeClr val="bg1"/>
                </a:solidFill>
              </a:rPr>
              <a:t>Thomas Chevalier</a:t>
            </a:r>
          </a:p>
          <a:p>
            <a:pPr algn="r"/>
            <a:r>
              <a:rPr lang="fr-BE" sz="1400"/>
              <a:t> Assistant </a:t>
            </a:r>
            <a:r>
              <a:rPr lang="fr-BE" sz="1400" err="1"/>
              <a:t>Techn</a:t>
            </a:r>
            <a:r>
              <a:rPr lang="fr-BE" sz="1400"/>
              <a:t>.:  </a:t>
            </a:r>
            <a:r>
              <a:rPr lang="fr-BE" sz="1400">
                <a:solidFill>
                  <a:schemeClr val="bg1"/>
                </a:solidFill>
              </a:rPr>
              <a:t>Thomas Chevalier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E0F6CC-0E18-5A74-2A19-B3BCAEAD0EEB}"/>
              </a:ext>
            </a:extLst>
          </p:cNvPr>
          <p:cNvSpPr txBox="1"/>
          <p:nvPr/>
        </p:nvSpPr>
        <p:spPr>
          <a:xfrm>
            <a:off x="3024158" y="1916812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>
                <a:solidFill>
                  <a:schemeClr val="bg1"/>
                </a:solidFill>
              </a:rPr>
              <a:t>Premier plan du futur réseau=&gt;</a:t>
            </a:r>
            <a:endParaRPr lang="LID4096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BA66F38-A972-CD81-E7A0-4299260132E6}"/>
              </a:ext>
            </a:extLst>
          </p:cNvPr>
          <p:cNvSpPr txBox="1"/>
          <p:nvPr/>
        </p:nvSpPr>
        <p:spPr>
          <a:xfrm>
            <a:off x="3024158" y="1415606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>
                <a:solidFill>
                  <a:schemeClr val="bg1"/>
                </a:solidFill>
              </a:rPr>
              <a:t>&lt;=Prototype d’un support</a:t>
            </a:r>
            <a:endParaRPr lang="LID4096">
              <a:solidFill>
                <a:schemeClr val="bg1"/>
              </a:solidFill>
            </a:endParaRPr>
          </a:p>
        </p:txBody>
      </p:sp>
      <p:pic>
        <p:nvPicPr>
          <p:cNvPr id="18" name="Image 17" descr="Une image contenant machine, Modèle réduit, intérieur, mur&#10;&#10;Description générée automatiquement">
            <a:extLst>
              <a:ext uri="{FF2B5EF4-FFF2-40B4-BE49-F238E27FC236}">
                <a16:creationId xmlns:a16="http://schemas.microsoft.com/office/drawing/2014/main" id="{282ED53D-0766-26D3-FF3F-10FE9B0F60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84" t="20601" r="16401" b="15000"/>
          <a:stretch/>
        </p:blipFill>
        <p:spPr>
          <a:xfrm rot="5400000">
            <a:off x="-668024" y="1774887"/>
            <a:ext cx="4468454" cy="291591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33BA157-D68D-C093-720B-86E2EB1C8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936" y="1048433"/>
            <a:ext cx="4752529" cy="523367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94E8CBC-8F1B-B233-4E0F-C6B3B4E43BD3}"/>
              </a:ext>
            </a:extLst>
          </p:cNvPr>
          <p:cNvSpPr txBox="1"/>
          <p:nvPr/>
        </p:nvSpPr>
        <p:spPr>
          <a:xfrm>
            <a:off x="0" y="5551284"/>
            <a:ext cx="7560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Echelle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G | 1:22,5  |  </a:t>
            </a:r>
            <a:r>
              <a:rPr lang="fr-BE" b="1" err="1">
                <a:solidFill>
                  <a:schemeClr val="bg1"/>
                </a:solidFill>
              </a:rPr>
              <a:t>IIm</a:t>
            </a:r>
            <a:endParaRPr lang="fr-BE" b="1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Type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suspendu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Ecartement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45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/>
              <a:t>Circuit :</a:t>
            </a:r>
            <a:r>
              <a:rPr lang="fr-BE">
                <a:solidFill>
                  <a:srgbClr val="DDDF71"/>
                </a:solidFill>
              </a:rPr>
              <a:t> </a:t>
            </a:r>
            <a:r>
              <a:rPr lang="fr-BE" b="1">
                <a:solidFill>
                  <a:schemeClr val="bg1"/>
                </a:solidFill>
              </a:rPr>
              <a:t>deux boucles imbriquées avec sortie vers le local bar</a:t>
            </a:r>
            <a:endParaRPr lang="fr-BE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ED54B46-DD99-84C3-F5A8-CD7DB643E46B}"/>
              </a:ext>
            </a:extLst>
          </p:cNvPr>
          <p:cNvSpPr txBox="1"/>
          <p:nvPr/>
        </p:nvSpPr>
        <p:spPr>
          <a:xfrm>
            <a:off x="3287811" y="3549382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Le point par Thomas C.</a:t>
            </a:r>
            <a:endParaRPr lang="fr-BE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589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58E805-B047-41FD-AC0A-BDF264A74BEC}"/>
              </a:ext>
            </a:extLst>
          </p:cNvPr>
          <p:cNvSpPr txBox="1">
            <a:spLocks/>
          </p:cNvSpPr>
          <p:nvPr/>
        </p:nvSpPr>
        <p:spPr bwMode="auto">
          <a:xfrm>
            <a:off x="585989" y="325369"/>
            <a:ext cx="3999433" cy="1956841"/>
          </a:xfrm>
          <a:prstGeom prst="rect">
            <a:avLst/>
          </a:prstGeom>
        </p:spPr>
        <p:txBody>
          <a:bodyPr vert="horz" lIns="91440" tIns="45720" rIns="91440" bIns="45720" numCol="1" rtlCol="0" anchor="b" anchorCtr="0" compatLnSpc="1">
            <a:prstTxWarp prst="textNoShape">
              <a:avLst/>
            </a:prstTxWarp>
            <a:norm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pPr algn="l" defTabSz="914400" eaLnBrk="1" hangingPunct="1">
              <a:lnSpc>
                <a:spcPct val="90000"/>
              </a:lnSpc>
              <a:spcAft>
                <a:spcPts val="600"/>
              </a:spcAft>
            </a:pPr>
            <a:r>
              <a:rPr lang="fr-BE" altLang="en-US" sz="5100" dirty="0">
                <a:ea typeface="+mj-ea"/>
                <a:cs typeface="+mj-cs"/>
              </a:rPr>
              <a:t>Bourse RMM juin 2024</a:t>
            </a: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5989" y="2586994"/>
            <a:ext cx="3181088" cy="18288"/>
          </a:xfrm>
          <a:custGeom>
            <a:avLst/>
            <a:gdLst>
              <a:gd name="connsiteX0" fmla="*/ 0 w 3181088"/>
              <a:gd name="connsiteY0" fmla="*/ 0 h 18288"/>
              <a:gd name="connsiteX1" fmla="*/ 636218 w 3181088"/>
              <a:gd name="connsiteY1" fmla="*/ 0 h 18288"/>
              <a:gd name="connsiteX2" fmla="*/ 1240624 w 3181088"/>
              <a:gd name="connsiteY2" fmla="*/ 0 h 18288"/>
              <a:gd name="connsiteX3" fmla="*/ 1845031 w 3181088"/>
              <a:gd name="connsiteY3" fmla="*/ 0 h 18288"/>
              <a:gd name="connsiteX4" fmla="*/ 2544870 w 3181088"/>
              <a:gd name="connsiteY4" fmla="*/ 0 h 18288"/>
              <a:gd name="connsiteX5" fmla="*/ 3181088 w 3181088"/>
              <a:gd name="connsiteY5" fmla="*/ 0 h 18288"/>
              <a:gd name="connsiteX6" fmla="*/ 3181088 w 3181088"/>
              <a:gd name="connsiteY6" fmla="*/ 18288 h 18288"/>
              <a:gd name="connsiteX7" fmla="*/ 2544870 w 3181088"/>
              <a:gd name="connsiteY7" fmla="*/ 18288 h 18288"/>
              <a:gd name="connsiteX8" fmla="*/ 2004085 w 3181088"/>
              <a:gd name="connsiteY8" fmla="*/ 18288 h 18288"/>
              <a:gd name="connsiteX9" fmla="*/ 1399679 w 3181088"/>
              <a:gd name="connsiteY9" fmla="*/ 18288 h 18288"/>
              <a:gd name="connsiteX10" fmla="*/ 795272 w 3181088"/>
              <a:gd name="connsiteY10" fmla="*/ 18288 h 18288"/>
              <a:gd name="connsiteX11" fmla="*/ 0 w 3181088"/>
              <a:gd name="connsiteY11" fmla="*/ 18288 h 18288"/>
              <a:gd name="connsiteX12" fmla="*/ 0 w 3181088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1088" h="18288" fill="none" extrusionOk="0">
                <a:moveTo>
                  <a:pt x="0" y="0"/>
                </a:moveTo>
                <a:cubicBezTo>
                  <a:pt x="163768" y="-7609"/>
                  <a:pt x="344823" y="-31625"/>
                  <a:pt x="636218" y="0"/>
                </a:cubicBezTo>
                <a:cubicBezTo>
                  <a:pt x="927613" y="31625"/>
                  <a:pt x="992627" y="17988"/>
                  <a:pt x="1240624" y="0"/>
                </a:cubicBezTo>
                <a:cubicBezTo>
                  <a:pt x="1488621" y="-17988"/>
                  <a:pt x="1564848" y="6277"/>
                  <a:pt x="1845031" y="0"/>
                </a:cubicBezTo>
                <a:cubicBezTo>
                  <a:pt x="2125214" y="-6277"/>
                  <a:pt x="2391901" y="-10430"/>
                  <a:pt x="2544870" y="0"/>
                </a:cubicBezTo>
                <a:cubicBezTo>
                  <a:pt x="2697839" y="10430"/>
                  <a:pt x="2932348" y="7988"/>
                  <a:pt x="3181088" y="0"/>
                </a:cubicBezTo>
                <a:cubicBezTo>
                  <a:pt x="3180654" y="7551"/>
                  <a:pt x="3180621" y="9822"/>
                  <a:pt x="3181088" y="18288"/>
                </a:cubicBezTo>
                <a:cubicBezTo>
                  <a:pt x="2920331" y="35923"/>
                  <a:pt x="2826683" y="43348"/>
                  <a:pt x="2544870" y="18288"/>
                </a:cubicBezTo>
                <a:cubicBezTo>
                  <a:pt x="2263057" y="-6772"/>
                  <a:pt x="2204105" y="12049"/>
                  <a:pt x="2004085" y="18288"/>
                </a:cubicBezTo>
                <a:cubicBezTo>
                  <a:pt x="1804066" y="24527"/>
                  <a:pt x="1637418" y="41929"/>
                  <a:pt x="1399679" y="18288"/>
                </a:cubicBezTo>
                <a:cubicBezTo>
                  <a:pt x="1161940" y="-5353"/>
                  <a:pt x="1075457" y="20556"/>
                  <a:pt x="795272" y="18288"/>
                </a:cubicBezTo>
                <a:cubicBezTo>
                  <a:pt x="515087" y="16020"/>
                  <a:pt x="284458" y="-3513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181088" h="18288" stroke="0" extrusionOk="0">
                <a:moveTo>
                  <a:pt x="0" y="0"/>
                </a:moveTo>
                <a:cubicBezTo>
                  <a:pt x="265426" y="7315"/>
                  <a:pt x="393130" y="18706"/>
                  <a:pt x="572596" y="0"/>
                </a:cubicBezTo>
                <a:cubicBezTo>
                  <a:pt x="752062" y="-18706"/>
                  <a:pt x="1119509" y="-31668"/>
                  <a:pt x="1272435" y="0"/>
                </a:cubicBezTo>
                <a:cubicBezTo>
                  <a:pt x="1425361" y="31668"/>
                  <a:pt x="1558702" y="26452"/>
                  <a:pt x="1813220" y="0"/>
                </a:cubicBezTo>
                <a:cubicBezTo>
                  <a:pt x="2067738" y="-26452"/>
                  <a:pt x="2231714" y="-391"/>
                  <a:pt x="2354005" y="0"/>
                </a:cubicBezTo>
                <a:cubicBezTo>
                  <a:pt x="2476297" y="391"/>
                  <a:pt x="2979855" y="11732"/>
                  <a:pt x="3181088" y="0"/>
                </a:cubicBezTo>
                <a:cubicBezTo>
                  <a:pt x="3181006" y="4406"/>
                  <a:pt x="3180999" y="9982"/>
                  <a:pt x="3181088" y="18288"/>
                </a:cubicBezTo>
                <a:cubicBezTo>
                  <a:pt x="2935416" y="-6845"/>
                  <a:pt x="2827514" y="-4220"/>
                  <a:pt x="2576681" y="18288"/>
                </a:cubicBezTo>
                <a:cubicBezTo>
                  <a:pt x="2325848" y="40796"/>
                  <a:pt x="2239015" y="12104"/>
                  <a:pt x="1972275" y="18288"/>
                </a:cubicBezTo>
                <a:cubicBezTo>
                  <a:pt x="1705535" y="24472"/>
                  <a:pt x="1521159" y="37562"/>
                  <a:pt x="1367868" y="18288"/>
                </a:cubicBezTo>
                <a:cubicBezTo>
                  <a:pt x="1214577" y="-986"/>
                  <a:pt x="951746" y="13829"/>
                  <a:pt x="668028" y="18288"/>
                </a:cubicBezTo>
                <a:cubicBezTo>
                  <a:pt x="384310" y="22747"/>
                  <a:pt x="210052" y="4299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E7C444B-4E34-4CDA-9FFB-222CE25C9DEB}"/>
              </a:ext>
            </a:extLst>
          </p:cNvPr>
          <p:cNvSpPr txBox="1"/>
          <p:nvPr/>
        </p:nvSpPr>
        <p:spPr>
          <a:xfrm>
            <a:off x="585989" y="2872899"/>
            <a:ext cx="3884984" cy="332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BE" sz="2100" b="1" dirty="0">
              <a:latin typeface="+mn-lt"/>
              <a:ea typeface="+mn-ea"/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BE" sz="2100" b="1" dirty="0">
                <a:latin typeface="+mn-lt"/>
                <a:ea typeface="+mn-ea"/>
              </a:rPr>
              <a:t>Un bénéfice autour des 2500 €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BE" sz="2100" b="1" dirty="0">
              <a:latin typeface="+mn-lt"/>
              <a:ea typeface="+mn-ea"/>
            </a:endParaRP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BE" sz="2100" b="1" dirty="0">
                <a:latin typeface="+mn-lt"/>
                <a:ea typeface="+mn-ea"/>
              </a:rPr>
              <a:t>Merci à tous pour votre engagement tout au long de ce WE.</a:t>
            </a:r>
          </a:p>
        </p:txBody>
      </p:sp>
      <p:pic>
        <p:nvPicPr>
          <p:cNvPr id="4" name="Image 3" descr="Une image contenant texte, affiche, capture d’écran, escaliers&#10;&#10;Description générée automatiquement">
            <a:extLst>
              <a:ext uri="{FF2B5EF4-FFF2-40B4-BE49-F238E27FC236}">
                <a16:creationId xmlns:a16="http://schemas.microsoft.com/office/drawing/2014/main" id="{BD80A157-219C-7B22-29A6-8F14C881AC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84" r="2" b="18370"/>
          <a:stretch/>
        </p:blipFill>
        <p:spPr>
          <a:xfrm>
            <a:off x="4862835" y="10"/>
            <a:ext cx="6297483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3207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1062</Words>
  <Application>Microsoft Office PowerPoint</Application>
  <PresentationFormat>Personnalisé</PresentationFormat>
  <Paragraphs>210</Paragraphs>
  <Slides>23</Slides>
  <Notes>19</Notes>
  <HiddenSlides>9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ＭＳ Ｐゴシック</vt:lpstr>
      <vt:lpstr>Arial</vt:lpstr>
      <vt:lpstr>Blippo</vt:lpstr>
      <vt:lpstr>Calibri</vt:lpstr>
      <vt:lpstr>Office Theme</vt:lpstr>
      <vt:lpstr>Réunion mensuelle de juin</vt:lpstr>
      <vt:lpstr>Présentation PowerPoint</vt:lpstr>
      <vt:lpstr>Accueil des Nouveaux Membres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Calendrier des réunions mensuelles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https://model-railroad-hobbyist.com/node/36240</vt:lpstr>
      <vt:lpstr>Présentation PowerPoint</vt:lpstr>
      <vt:lpstr>Présentation PowerPoint</vt:lpstr>
    </vt:vector>
  </TitlesOfParts>
  <Company>SNCB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Assemblée Générale 2012 du Rail Miniature Mosan</dc:title>
  <dc:creator>Didier Delfosse</dc:creator>
  <cp:lastModifiedBy>Didier Delfosse</cp:lastModifiedBy>
  <cp:revision>882</cp:revision>
  <cp:lastPrinted>2019-04-23T08:13:02Z</cp:lastPrinted>
  <dcterms:created xsi:type="dcterms:W3CDTF">2012-11-16T16:01:34Z</dcterms:created>
  <dcterms:modified xsi:type="dcterms:W3CDTF">2024-08-16T14:22:27Z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e8e85c4-7eb1-4bd1-9dfb-a2503e4b8094_Enabled">
    <vt:lpwstr>true</vt:lpwstr>
  </property>
  <property fmtid="{D5CDD505-2E9C-101B-9397-08002B2CF9AE}" pid="3" name="MSIP_Label_0e8e85c4-7eb1-4bd1-9dfb-a2503e4b8094_SetDate">
    <vt:lpwstr>2022-05-18T06:55:22Z</vt:lpwstr>
  </property>
  <property fmtid="{D5CDD505-2E9C-101B-9397-08002B2CF9AE}" pid="4" name="MSIP_Label_0e8e85c4-7eb1-4bd1-9dfb-a2503e4b8094_Method">
    <vt:lpwstr>Privileged</vt:lpwstr>
  </property>
  <property fmtid="{D5CDD505-2E9C-101B-9397-08002B2CF9AE}" pid="5" name="MSIP_Label_0e8e85c4-7eb1-4bd1-9dfb-a2503e4b8094_Name">
    <vt:lpwstr>Strictly confidential</vt:lpwstr>
  </property>
  <property fmtid="{D5CDD505-2E9C-101B-9397-08002B2CF9AE}" pid="6" name="MSIP_Label_0e8e85c4-7eb1-4bd1-9dfb-a2503e4b8094_SiteId">
    <vt:lpwstr>7919ea65-4c52-4980-bfcd-ce7ffd32f1ea</vt:lpwstr>
  </property>
  <property fmtid="{D5CDD505-2E9C-101B-9397-08002B2CF9AE}" pid="7" name="MSIP_Label_0e8e85c4-7eb1-4bd1-9dfb-a2503e4b8094_ActionId">
    <vt:lpwstr>b443b089-e0b0-472e-b2fa-4b55b865f1ad</vt:lpwstr>
  </property>
  <property fmtid="{D5CDD505-2E9C-101B-9397-08002B2CF9AE}" pid="8" name="MSIP_Label_0e8e85c4-7eb1-4bd1-9dfb-a2503e4b8094_ContentBits">
    <vt:lpwstr>0</vt:lpwstr>
  </property>
</Properties>
</file>